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0"/>
  </p:notesMasterIdLst>
  <p:sldIdLst>
    <p:sldId id="377" r:id="rId3"/>
    <p:sldId id="422" r:id="rId4"/>
    <p:sldId id="420" r:id="rId5"/>
    <p:sldId id="421" r:id="rId6"/>
    <p:sldId id="409" r:id="rId7"/>
    <p:sldId id="410" r:id="rId8"/>
    <p:sldId id="423" r:id="rId9"/>
    <p:sldId id="411" r:id="rId10"/>
    <p:sldId id="412" r:id="rId11"/>
    <p:sldId id="425" r:id="rId12"/>
    <p:sldId id="426" r:id="rId13"/>
    <p:sldId id="427" r:id="rId14"/>
    <p:sldId id="424" r:id="rId15"/>
    <p:sldId id="351" r:id="rId16"/>
    <p:sldId id="413" r:id="rId17"/>
    <p:sldId id="390" r:id="rId18"/>
    <p:sldId id="347" r:id="rId19"/>
    <p:sldId id="348" r:id="rId20"/>
    <p:sldId id="418" r:id="rId21"/>
    <p:sldId id="419" r:id="rId22"/>
    <p:sldId id="415" r:id="rId23"/>
    <p:sldId id="395" r:id="rId24"/>
    <p:sldId id="396" r:id="rId25"/>
    <p:sldId id="397" r:id="rId26"/>
    <p:sldId id="416" r:id="rId27"/>
    <p:sldId id="428" r:id="rId28"/>
    <p:sldId id="391" r:id="rId29"/>
    <p:sldId id="392" r:id="rId30"/>
    <p:sldId id="394" r:id="rId31"/>
    <p:sldId id="393" r:id="rId32"/>
    <p:sldId id="417" r:id="rId33"/>
    <p:sldId id="398" r:id="rId34"/>
    <p:sldId id="399" r:id="rId35"/>
    <p:sldId id="400" r:id="rId36"/>
    <p:sldId id="401" r:id="rId37"/>
    <p:sldId id="402" r:id="rId38"/>
    <p:sldId id="414" r:id="rId39"/>
    <p:sldId id="403" r:id="rId40"/>
    <p:sldId id="404" r:id="rId41"/>
    <p:sldId id="405" r:id="rId42"/>
    <p:sldId id="406" r:id="rId43"/>
    <p:sldId id="407" r:id="rId44"/>
    <p:sldId id="374" r:id="rId45"/>
    <p:sldId id="378" r:id="rId46"/>
    <p:sldId id="379" r:id="rId47"/>
    <p:sldId id="380" r:id="rId48"/>
    <p:sldId id="381" r:id="rId49"/>
    <p:sldId id="382" r:id="rId50"/>
    <p:sldId id="383" r:id="rId51"/>
    <p:sldId id="384" r:id="rId52"/>
    <p:sldId id="385" r:id="rId53"/>
    <p:sldId id="408" r:id="rId54"/>
    <p:sldId id="386" r:id="rId55"/>
    <p:sldId id="387" r:id="rId56"/>
    <p:sldId id="388" r:id="rId57"/>
    <p:sldId id="389" r:id="rId58"/>
    <p:sldId id="338" r:id="rId5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nni Guillermo" initials="N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90A2"/>
    <a:srgbClr val="1C9C82"/>
    <a:srgbClr val="644B7F"/>
    <a:srgbClr val="272F74"/>
    <a:srgbClr val="4B5995"/>
    <a:srgbClr val="DA5141"/>
    <a:srgbClr val="FEFDFD"/>
    <a:srgbClr val="607E36"/>
    <a:srgbClr val="CD0B4F"/>
    <a:srgbClr val="DB5B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5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446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19793-23F4-4114-87F7-572BEB9A6935}" type="datetimeFigureOut">
              <a:rPr lang="es-AR" smtClean="0"/>
              <a:t>6/8/2019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C36C0-EC2A-4C9D-BE49-24F4DA73BA8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96317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defTabSz="449263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fld id="{71F84F50-F7F4-4521-AE96-DF8DD2A2027A}" type="slidenum">
              <a:rPr lang="es-AR" altLang="es-AR" sz="1400" smtClean="0">
                <a:ea typeface="Microsoft YaHei" panose="020B0503020204020204" pitchFamily="34" charset="-122"/>
                <a:cs typeface="Arial" panose="020B0604020202020204" pitchFamily="34" charset="0"/>
              </a:rPr>
              <a:pPr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s-AR" altLang="es-AR" sz="1400"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487302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C2C50-FB99-4587-A939-8DC36409459C}" type="datetimeFigureOut">
              <a:rPr lang="es-AR" smtClean="0"/>
              <a:t>6/8/2019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5627-A0AD-4ECE-8F44-597A91D783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5646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C2C50-FB99-4587-A939-8DC36409459C}" type="datetimeFigureOut">
              <a:rPr lang="es-AR" smtClean="0"/>
              <a:t>6/8/2019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5627-A0AD-4ECE-8F44-597A91D783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06057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C2C50-FB99-4587-A939-8DC36409459C}" type="datetimeFigureOut">
              <a:rPr lang="es-AR" smtClean="0"/>
              <a:t>6/8/2019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5627-A0AD-4ECE-8F44-597A91D783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17357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4" indent="0" algn="ctr">
              <a:buNone/>
              <a:defRPr/>
            </a:lvl4pPr>
            <a:lvl5pPr marL="2438339" indent="0" algn="ctr">
              <a:buNone/>
              <a:defRPr/>
            </a:lvl5pPr>
            <a:lvl6pPr marL="3047924" indent="0" algn="ctr">
              <a:buNone/>
              <a:defRPr/>
            </a:lvl6pPr>
            <a:lvl7pPr marL="3657509" indent="0" algn="ctr">
              <a:buNone/>
              <a:defRPr/>
            </a:lvl7pPr>
            <a:lvl8pPr marL="4267093" indent="0" algn="ctr">
              <a:buNone/>
              <a:defRPr/>
            </a:lvl8pPr>
            <a:lvl9pPr marL="4876678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5EF538-3970-494A-8E5C-4272E889D696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223747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B68B90-6117-41EB-8E8E-17C923A3C86E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80472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/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FE46A0-065C-42F9-8D55-9E0D0E8E1F1E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51427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1" y="1604434"/>
            <a:ext cx="5382684" cy="45233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5484" y="1604434"/>
            <a:ext cx="5384800" cy="45233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AE108-3BFE-4565-A0C4-7A144E71EF5E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349332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4E899-DA72-4A2A-940F-7D587F376654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38093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E4847-1DFF-4EC5-B2CC-E4E2F4A3C65B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95664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8CE35-89B0-48ED-9620-F2B129FAE892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531359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/>
          <a:lstStyle>
            <a:lvl1pPr algn="l">
              <a:defRPr sz="2667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542224-941F-4867-8C03-8986890BADA5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225415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C2C50-FB99-4587-A939-8DC36409459C}" type="datetimeFigureOut">
              <a:rPr lang="es-AR" smtClean="0"/>
              <a:t>6/8/2019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5627-A0AD-4ECE-8F44-597A91D783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212948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/>
          <a:lstStyle>
            <a:lvl1pPr algn="l">
              <a:defRPr sz="2667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es-A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DA14A4-910A-4407-B817-34C16D9AD626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5021634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F891EE-8B3D-427F-AF1A-0AC46E4860EC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410809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934452" y="992718"/>
            <a:ext cx="2838449" cy="513503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14867" y="992718"/>
            <a:ext cx="8316384" cy="5135033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958BE6-C411-4E37-980F-A127B773EB0A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74937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14868" y="992718"/>
            <a:ext cx="11358033" cy="273473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D1D66-B135-4E9D-8CC4-2BFF9E0AC6BF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838265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C2C50-FB99-4587-A939-8DC36409459C}" type="datetimeFigureOut">
              <a:rPr lang="es-AR" smtClean="0"/>
              <a:t>6/8/2019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5627-A0AD-4ECE-8F44-597A91D783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66206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C2C50-FB99-4587-A939-8DC36409459C}" type="datetimeFigureOut">
              <a:rPr lang="es-AR" smtClean="0"/>
              <a:t>6/8/2019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5627-A0AD-4ECE-8F44-597A91D783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8603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C2C50-FB99-4587-A939-8DC36409459C}" type="datetimeFigureOut">
              <a:rPr lang="es-AR" smtClean="0"/>
              <a:t>6/8/2019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5627-A0AD-4ECE-8F44-597A91D783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4349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C2C50-FB99-4587-A939-8DC36409459C}" type="datetimeFigureOut">
              <a:rPr lang="es-AR" smtClean="0"/>
              <a:t>6/8/2019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5627-A0AD-4ECE-8F44-597A91D783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84271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C2C50-FB99-4587-A939-8DC36409459C}" type="datetimeFigureOut">
              <a:rPr lang="es-AR" smtClean="0"/>
              <a:t>6/8/2019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5627-A0AD-4ECE-8F44-597A91D783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41353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C2C50-FB99-4587-A939-8DC36409459C}" type="datetimeFigureOut">
              <a:rPr lang="es-AR" smtClean="0"/>
              <a:t>6/8/2019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5627-A0AD-4ECE-8F44-597A91D783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401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C2C50-FB99-4587-A939-8DC36409459C}" type="datetimeFigureOut">
              <a:rPr lang="es-AR" smtClean="0"/>
              <a:t>6/8/2019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5627-A0AD-4ECE-8F44-597A91D783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03080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C2C50-FB99-4587-A939-8DC36409459C}" type="datetimeFigureOut">
              <a:rPr lang="es-AR" smtClean="0"/>
              <a:t>6/8/2019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E5627-A0AD-4ECE-8F44-597A91D783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06167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868" y="992718"/>
            <a:ext cx="11358033" cy="2734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sldNum"/>
          </p:nvPr>
        </p:nvSpPr>
        <p:spPr bwMode="auto">
          <a:xfrm>
            <a:off x="11296651" y="6216651"/>
            <a:ext cx="728133" cy="522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>
            <a:lvl1pPr eaLnBrk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867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752E478-899D-486B-93FF-75C2C7B8C0C5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434"/>
            <a:ext cx="10970684" cy="452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347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los formatos del texto del esquema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  <a:p>
            <a:pPr lvl="4"/>
            <a:r>
              <a:rPr lang="en-GB" altLang="es-AR"/>
              <a:t>Octavo nivel del esquema</a:t>
            </a:r>
          </a:p>
          <a:p>
            <a:pPr lvl="4"/>
            <a:r>
              <a:rPr lang="en-GB" altLang="es-AR"/>
              <a:t>Noveno nivel del esquema</a:t>
            </a:r>
          </a:p>
        </p:txBody>
      </p:sp>
    </p:spTree>
    <p:extLst>
      <p:ext uri="{BB962C8B-B14F-4D97-AF65-F5344CB8AC3E}">
        <p14:creationId xmlns:p14="http://schemas.microsoft.com/office/powerpoint/2010/main" val="585982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j-lt"/>
          <a:ea typeface="+mj-ea"/>
          <a:cs typeface="+mj-cs"/>
        </a:defRPr>
      </a:lvl1pPr>
      <a:lvl2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2pPr>
      <a:lvl3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3pPr>
      <a:lvl4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4pPr>
      <a:lvl5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5pPr>
      <a:lvl6pPr marL="3352716" indent="-304792" algn="l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6pPr>
      <a:lvl7pPr marL="3962301" indent="-304792" algn="l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7pPr>
      <a:lvl8pPr marL="4571886" indent="-304792" algn="l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8pPr>
      <a:lvl9pPr marL="5181470" indent="-304792" algn="l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9pPr>
    </p:titleStyle>
    <p:bodyStyle>
      <a:lvl1pPr marL="457189" indent="-457189" algn="l" defTabSz="599002" rtl="0" eaLnBrk="0" fontAlgn="base" hangingPunct="0">
        <a:lnSpc>
          <a:spcPct val="93000"/>
        </a:lnSpc>
        <a:spcBef>
          <a:spcPct val="0"/>
        </a:spcBef>
        <a:spcAft>
          <a:spcPts val="190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n-lt"/>
          <a:ea typeface="+mn-ea"/>
          <a:cs typeface="+mn-cs"/>
        </a:defRPr>
      </a:lvl1pPr>
      <a:lvl2pPr marL="990575" indent="-380990" algn="l" defTabSz="599002" rtl="0" eaLnBrk="0" fontAlgn="base" hangingPunct="0">
        <a:lnSpc>
          <a:spcPct val="93000"/>
        </a:lnSpc>
        <a:spcBef>
          <a:spcPct val="0"/>
        </a:spcBef>
        <a:spcAft>
          <a:spcPts val="1517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n-lt"/>
          <a:cs typeface="+mn-cs"/>
        </a:defRPr>
      </a:lvl2pPr>
      <a:lvl3pPr marL="1523962" indent="-304792" algn="l" defTabSz="599002" rtl="0" eaLnBrk="0" fontAlgn="base" hangingPunct="0">
        <a:lnSpc>
          <a:spcPct val="93000"/>
        </a:lnSpc>
        <a:spcBef>
          <a:spcPct val="0"/>
        </a:spcBef>
        <a:spcAft>
          <a:spcPts val="1133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n-lt"/>
          <a:cs typeface="+mn-cs"/>
        </a:defRPr>
      </a:lvl3pPr>
      <a:lvl4pPr marL="2133547" indent="-304792" algn="l" defTabSz="599002" rtl="0" eaLnBrk="0" fontAlgn="base" hangingPunct="0">
        <a:lnSpc>
          <a:spcPct val="93000"/>
        </a:lnSpc>
        <a:spcBef>
          <a:spcPct val="0"/>
        </a:spcBef>
        <a:spcAft>
          <a:spcPts val="767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n-lt"/>
          <a:cs typeface="+mn-cs"/>
        </a:defRPr>
      </a:lvl4pPr>
      <a:lvl5pPr marL="2743131" indent="-304792" algn="l" defTabSz="599002" rtl="0" eaLnBrk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anose="02020603050405020304" pitchFamily="18" charset="0"/>
        <a:defRPr sz="2667">
          <a:solidFill>
            <a:srgbClr val="000000"/>
          </a:solidFill>
          <a:latin typeface="+mn-lt"/>
          <a:cs typeface="+mn-cs"/>
        </a:defRPr>
      </a:lvl5pPr>
      <a:lvl6pPr marL="3352716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itchFamily="18" charset="0"/>
        <a:defRPr sz="2667">
          <a:solidFill>
            <a:srgbClr val="000000"/>
          </a:solidFill>
          <a:latin typeface="+mn-lt"/>
          <a:cs typeface="+mn-cs"/>
        </a:defRPr>
      </a:lvl6pPr>
      <a:lvl7pPr marL="3962301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itchFamily="18" charset="0"/>
        <a:defRPr sz="2667">
          <a:solidFill>
            <a:srgbClr val="000000"/>
          </a:solidFill>
          <a:latin typeface="+mn-lt"/>
          <a:cs typeface="+mn-cs"/>
        </a:defRPr>
      </a:lvl7pPr>
      <a:lvl8pPr marL="4571886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itchFamily="18" charset="0"/>
        <a:defRPr sz="2667">
          <a:solidFill>
            <a:srgbClr val="000000"/>
          </a:solidFill>
          <a:latin typeface="+mn-lt"/>
          <a:cs typeface="+mn-cs"/>
        </a:defRPr>
      </a:lvl8pPr>
      <a:lvl9pPr marL="5181470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itchFamily="18" charset="0"/>
        <a:defRPr sz="2667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s-A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navan.name/roc/" TargetMode="Externa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yground.tensorflow.org/" TargetMode="Externa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ogozhnikov.github.io/2016/07/05/gradient_boosting_playground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37054" y="2921168"/>
            <a:ext cx="10828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000" b="1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Aprendizaje Supervisado</a:t>
            </a:r>
          </a:p>
        </p:txBody>
      </p:sp>
      <p:sp>
        <p:nvSpPr>
          <p:cNvPr id="9218" name="1 Rectángulo"/>
          <p:cNvSpPr>
            <a:spLocks noChangeArrowheads="1"/>
          </p:cNvSpPr>
          <p:nvPr/>
        </p:nvSpPr>
        <p:spPr bwMode="auto">
          <a:xfrm flipV="1">
            <a:off x="0" y="6857999"/>
            <a:ext cx="12192000" cy="4571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s-AR" altLang="es-AR" sz="2400" dirty="0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9220" name="Picture 5" descr="C:\Users\Ale\Desktop\Andre\Austral\2017-12-27\Logo-Ingenieria-H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1" y="260351"/>
            <a:ext cx="3507316" cy="67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835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117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551" y="43919"/>
            <a:ext cx="3139712" cy="634039"/>
          </a:xfrm>
          <a:prstGeom prst="rect">
            <a:avLst/>
          </a:prstGeom>
        </p:spPr>
      </p:pic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6E211B58-D048-4689-963A-7A0283B47665}"/>
              </a:ext>
            </a:extLst>
          </p:cNvPr>
          <p:cNvSpPr txBox="1"/>
          <p:nvPr/>
        </p:nvSpPr>
        <p:spPr>
          <a:xfrm>
            <a:off x="0" y="2730758"/>
            <a:ext cx="12191999" cy="143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AR" sz="4400" b="1" dirty="0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Medición de Resultados</a:t>
            </a:r>
          </a:p>
        </p:txBody>
      </p:sp>
    </p:spTree>
    <p:extLst>
      <p:ext uri="{BB962C8B-B14F-4D97-AF65-F5344CB8AC3E}">
        <p14:creationId xmlns:p14="http://schemas.microsoft.com/office/powerpoint/2010/main" val="3410847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1061286"/>
            <a:ext cx="40491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/>
              <a:t>Matriz de Confusión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45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775" y="31891"/>
            <a:ext cx="3139712" cy="634039"/>
          </a:xfrm>
          <a:prstGeom prst="rect">
            <a:avLst/>
          </a:prstGeom>
        </p:spPr>
      </p:pic>
      <p:sp>
        <p:nvSpPr>
          <p:cNvPr id="9" name="Google Shape;191;p23">
            <a:extLst>
              <a:ext uri="{FF2B5EF4-FFF2-40B4-BE49-F238E27FC236}">
                <a16:creationId xmlns:a16="http://schemas.microsoft.com/office/drawing/2014/main" id="{B772DF2B-0258-4D39-BDA8-6C45F091571F}"/>
              </a:ext>
            </a:extLst>
          </p:cNvPr>
          <p:cNvSpPr/>
          <p:nvPr/>
        </p:nvSpPr>
        <p:spPr>
          <a:xfrm>
            <a:off x="2762315" y="3014360"/>
            <a:ext cx="3125400" cy="26604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192;p23">
            <a:extLst>
              <a:ext uri="{FF2B5EF4-FFF2-40B4-BE49-F238E27FC236}">
                <a16:creationId xmlns:a16="http://schemas.microsoft.com/office/drawing/2014/main" id="{C37F4E0E-65B8-49B3-976D-76B0433907E8}"/>
              </a:ext>
            </a:extLst>
          </p:cNvPr>
          <p:cNvCxnSpPr>
            <a:stCxn id="9" idx="1"/>
          </p:cNvCxnSpPr>
          <p:nvPr/>
        </p:nvCxnSpPr>
        <p:spPr>
          <a:xfrm>
            <a:off x="2762315" y="4344560"/>
            <a:ext cx="3125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93;p23">
            <a:extLst>
              <a:ext uri="{FF2B5EF4-FFF2-40B4-BE49-F238E27FC236}">
                <a16:creationId xmlns:a16="http://schemas.microsoft.com/office/drawing/2014/main" id="{CEA93DEC-A5CE-4B6D-A42C-B0DD5274E7E8}"/>
              </a:ext>
            </a:extLst>
          </p:cNvPr>
          <p:cNvCxnSpPr>
            <a:stCxn id="9" idx="0"/>
          </p:cNvCxnSpPr>
          <p:nvPr/>
        </p:nvCxnSpPr>
        <p:spPr>
          <a:xfrm>
            <a:off x="4325015" y="3014360"/>
            <a:ext cx="0" cy="266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94;p23">
            <a:extLst>
              <a:ext uri="{FF2B5EF4-FFF2-40B4-BE49-F238E27FC236}">
                <a16:creationId xmlns:a16="http://schemas.microsoft.com/office/drawing/2014/main" id="{65F99F6D-DC51-432B-9995-0DA962BA88F1}"/>
              </a:ext>
            </a:extLst>
          </p:cNvPr>
          <p:cNvSpPr txBox="1"/>
          <p:nvPr/>
        </p:nvSpPr>
        <p:spPr>
          <a:xfrm rot="-5400000">
            <a:off x="797665" y="4095610"/>
            <a:ext cx="2446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Verdadera</a:t>
            </a:r>
            <a:endParaRPr sz="1800" b="1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195;p23">
            <a:extLst>
              <a:ext uri="{FF2B5EF4-FFF2-40B4-BE49-F238E27FC236}">
                <a16:creationId xmlns:a16="http://schemas.microsoft.com/office/drawing/2014/main" id="{A5D4B620-8EE8-4BC0-9E02-9D1E1D257BA3}"/>
              </a:ext>
            </a:extLst>
          </p:cNvPr>
          <p:cNvSpPr txBox="1"/>
          <p:nvPr/>
        </p:nvSpPr>
        <p:spPr>
          <a:xfrm>
            <a:off x="2860215" y="2143385"/>
            <a:ext cx="29112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Predicción</a:t>
            </a:r>
            <a:endParaRPr sz="1800" b="1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196;p23">
            <a:extLst>
              <a:ext uri="{FF2B5EF4-FFF2-40B4-BE49-F238E27FC236}">
                <a16:creationId xmlns:a16="http://schemas.microsoft.com/office/drawing/2014/main" id="{8A523386-9DDB-4B40-9EBF-10F635B30C11}"/>
              </a:ext>
            </a:extLst>
          </p:cNvPr>
          <p:cNvSpPr txBox="1"/>
          <p:nvPr/>
        </p:nvSpPr>
        <p:spPr>
          <a:xfrm>
            <a:off x="3101615" y="2701560"/>
            <a:ext cx="10251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1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7;p23">
            <a:extLst>
              <a:ext uri="{FF2B5EF4-FFF2-40B4-BE49-F238E27FC236}">
                <a16:creationId xmlns:a16="http://schemas.microsoft.com/office/drawing/2014/main" id="{FCB18082-A83B-4B42-9F13-955B269BFB38}"/>
              </a:ext>
            </a:extLst>
          </p:cNvPr>
          <p:cNvSpPr txBox="1"/>
          <p:nvPr/>
        </p:nvSpPr>
        <p:spPr>
          <a:xfrm>
            <a:off x="4629590" y="2701560"/>
            <a:ext cx="10251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2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198;p23">
            <a:extLst>
              <a:ext uri="{FF2B5EF4-FFF2-40B4-BE49-F238E27FC236}">
                <a16:creationId xmlns:a16="http://schemas.microsoft.com/office/drawing/2014/main" id="{23E6A8E3-C69C-4E86-83C5-B1B6883C0DC4}"/>
              </a:ext>
            </a:extLst>
          </p:cNvPr>
          <p:cNvSpPr txBox="1"/>
          <p:nvPr/>
        </p:nvSpPr>
        <p:spPr>
          <a:xfrm rot="-5400000">
            <a:off x="1981890" y="3504410"/>
            <a:ext cx="10251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1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Google Shape;199;p23">
            <a:extLst>
              <a:ext uri="{FF2B5EF4-FFF2-40B4-BE49-F238E27FC236}">
                <a16:creationId xmlns:a16="http://schemas.microsoft.com/office/drawing/2014/main" id="{51260904-23D7-452C-9FD9-48853DF2CD44}"/>
              </a:ext>
            </a:extLst>
          </p:cNvPr>
          <p:cNvSpPr txBox="1"/>
          <p:nvPr/>
        </p:nvSpPr>
        <p:spPr>
          <a:xfrm rot="-5400000">
            <a:off x="1981890" y="4849410"/>
            <a:ext cx="10251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2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200;p23">
            <a:extLst>
              <a:ext uri="{FF2B5EF4-FFF2-40B4-BE49-F238E27FC236}">
                <a16:creationId xmlns:a16="http://schemas.microsoft.com/office/drawing/2014/main" id="{3C929413-B1E3-418B-A2E5-0C40A1EDB624}"/>
              </a:ext>
            </a:extLst>
          </p:cNvPr>
          <p:cNvSpPr txBox="1"/>
          <p:nvPr/>
        </p:nvSpPr>
        <p:spPr>
          <a:xfrm>
            <a:off x="2860215" y="3523060"/>
            <a:ext cx="13335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 </a:t>
            </a:r>
            <a:endParaRPr b="1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Negative</a:t>
            </a:r>
            <a:endParaRPr b="1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Google Shape;201;p23">
            <a:extLst>
              <a:ext uri="{FF2B5EF4-FFF2-40B4-BE49-F238E27FC236}">
                <a16:creationId xmlns:a16="http://schemas.microsoft.com/office/drawing/2014/main" id="{9E203F27-AD26-4F99-AAE9-70087ED4C726}"/>
              </a:ext>
            </a:extLst>
          </p:cNvPr>
          <p:cNvSpPr txBox="1"/>
          <p:nvPr/>
        </p:nvSpPr>
        <p:spPr>
          <a:xfrm>
            <a:off x="4475390" y="4879985"/>
            <a:ext cx="13335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endParaRPr b="1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Positive</a:t>
            </a:r>
            <a:endParaRPr b="1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Google Shape;202;p23">
            <a:extLst>
              <a:ext uri="{FF2B5EF4-FFF2-40B4-BE49-F238E27FC236}">
                <a16:creationId xmlns:a16="http://schemas.microsoft.com/office/drawing/2014/main" id="{B1FF0EAC-4BDF-4AE0-AEBC-197CD1F5E136}"/>
              </a:ext>
            </a:extLst>
          </p:cNvPr>
          <p:cNvSpPr txBox="1"/>
          <p:nvPr/>
        </p:nvSpPr>
        <p:spPr>
          <a:xfrm>
            <a:off x="2811290" y="4907460"/>
            <a:ext cx="1459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 Negative</a:t>
            </a:r>
            <a:endParaRPr b="1">
              <a:solidFill>
                <a:srgbClr val="CC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203;p23">
            <a:extLst>
              <a:ext uri="{FF2B5EF4-FFF2-40B4-BE49-F238E27FC236}">
                <a16:creationId xmlns:a16="http://schemas.microsoft.com/office/drawing/2014/main" id="{24C298D0-274B-4B40-8EFA-C47C6379E5F5}"/>
              </a:ext>
            </a:extLst>
          </p:cNvPr>
          <p:cNvSpPr txBox="1"/>
          <p:nvPr/>
        </p:nvSpPr>
        <p:spPr>
          <a:xfrm>
            <a:off x="4382590" y="3523060"/>
            <a:ext cx="1459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 Positive</a:t>
            </a:r>
            <a:endParaRPr b="1">
              <a:solidFill>
                <a:srgbClr val="CC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Google Shape;204;p23">
            <a:extLst>
              <a:ext uri="{FF2B5EF4-FFF2-40B4-BE49-F238E27FC236}">
                <a16:creationId xmlns:a16="http://schemas.microsoft.com/office/drawing/2014/main" id="{9BFD22B0-E9D6-4859-8D97-E66C5A713EEA}"/>
              </a:ext>
            </a:extLst>
          </p:cNvPr>
          <p:cNvSpPr txBox="1"/>
          <p:nvPr/>
        </p:nvSpPr>
        <p:spPr>
          <a:xfrm>
            <a:off x="6581080" y="3014360"/>
            <a:ext cx="3404400" cy="146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Accuracy = (TN+TP) / Total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 dirty="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Error = (FP+FN) / Total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 err="1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Recall</a:t>
            </a:r>
            <a:r>
              <a:rPr lang="es-AR" b="1" dirty="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TP / (FP+TP)</a:t>
            </a:r>
          </a:p>
          <a:p>
            <a:pPr lvl="0">
              <a:lnSpc>
                <a:spcPct val="200000"/>
              </a:lnSpc>
            </a:pPr>
            <a:r>
              <a:rPr lang="es-AR" sz="1800" b="1" dirty="0" err="1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Precision</a:t>
            </a:r>
            <a:r>
              <a:rPr lang="es-AR" sz="1800" b="1" dirty="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</a:t>
            </a:r>
            <a:r>
              <a:rPr lang="es-AR" b="1" dirty="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TP / (FN+TP)</a:t>
            </a:r>
            <a:endParaRPr sz="1800" b="1" dirty="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80419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1061286"/>
            <a:ext cx="45452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3600" b="1" dirty="0"/>
              <a:t>Área bajo la curva ROC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45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775" y="31891"/>
            <a:ext cx="3139712" cy="634039"/>
          </a:xfrm>
          <a:prstGeom prst="rect">
            <a:avLst/>
          </a:prstGeom>
        </p:spPr>
      </p:pic>
      <p:pic>
        <p:nvPicPr>
          <p:cNvPr id="27" name="Picture 32" descr="C:\DARLENE\Au travail\Presentations\ROC\roc-comp.jpg">
            <a:extLst>
              <a:ext uri="{FF2B5EF4-FFF2-40B4-BE49-F238E27FC236}">
                <a16:creationId xmlns:a16="http://schemas.microsoft.com/office/drawing/2014/main" id="{69030664-5217-4103-94C0-5430362CB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637" y="1704284"/>
            <a:ext cx="4515446" cy="451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87C837CA-2FCD-4C46-B26D-24E760559774}"/>
              </a:ext>
            </a:extLst>
          </p:cNvPr>
          <p:cNvSpPr/>
          <p:nvPr/>
        </p:nvSpPr>
        <p:spPr>
          <a:xfrm>
            <a:off x="703956" y="6216397"/>
            <a:ext cx="4622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i="1" dirty="0"/>
              <a:t>Ejemplo Visual:</a:t>
            </a:r>
            <a:r>
              <a:rPr lang="es-AR" sz="2400" b="1" dirty="0"/>
              <a:t>   </a:t>
            </a:r>
            <a:r>
              <a:rPr lang="es-AR" dirty="0">
                <a:hlinkClick r:id="rId5"/>
              </a:rPr>
              <a:t>http://www.navan.name/roc/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43092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117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551" y="43919"/>
            <a:ext cx="3139712" cy="634039"/>
          </a:xfrm>
          <a:prstGeom prst="rect">
            <a:avLst/>
          </a:prstGeom>
        </p:spPr>
      </p:pic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6E211B58-D048-4689-963A-7A0283B47665}"/>
              </a:ext>
            </a:extLst>
          </p:cNvPr>
          <p:cNvSpPr txBox="1"/>
          <p:nvPr/>
        </p:nvSpPr>
        <p:spPr>
          <a:xfrm>
            <a:off x="0" y="2730758"/>
            <a:ext cx="12191999" cy="143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AR" sz="5400" b="1" dirty="0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Modelado</a:t>
            </a:r>
          </a:p>
        </p:txBody>
      </p:sp>
    </p:spTree>
    <p:extLst>
      <p:ext uri="{BB962C8B-B14F-4D97-AF65-F5344CB8AC3E}">
        <p14:creationId xmlns:p14="http://schemas.microsoft.com/office/powerpoint/2010/main" val="3994297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1061286"/>
            <a:ext cx="35782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/>
              <a:t>Tipos de Modelos</a:t>
            </a:r>
            <a:endParaRPr lang="es-AR" sz="36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45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775" y="31891"/>
            <a:ext cx="3139712" cy="634039"/>
          </a:xfrm>
          <a:prstGeom prst="rect">
            <a:avLst/>
          </a:prstGeom>
        </p:spPr>
      </p:pic>
      <p:pic>
        <p:nvPicPr>
          <p:cNvPr id="13" name="Google Shape;65;p14">
            <a:extLst>
              <a:ext uri="{FF2B5EF4-FFF2-40B4-BE49-F238E27FC236}">
                <a16:creationId xmlns:a16="http://schemas.microsoft.com/office/drawing/2014/main" id="{87B766CB-227F-46FF-A3CA-1A7B2C0C7F5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2876" y="1707617"/>
            <a:ext cx="3966029" cy="3506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6;p14">
            <a:extLst>
              <a:ext uri="{FF2B5EF4-FFF2-40B4-BE49-F238E27FC236}">
                <a16:creationId xmlns:a16="http://schemas.microsoft.com/office/drawing/2014/main" id="{CC73B62B-58D1-4532-B8CF-DF2251B5F64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747" y="1675652"/>
            <a:ext cx="3966029" cy="350669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67;p14">
            <a:extLst>
              <a:ext uri="{FF2B5EF4-FFF2-40B4-BE49-F238E27FC236}">
                <a16:creationId xmlns:a16="http://schemas.microsoft.com/office/drawing/2014/main" id="{98845D63-D157-40DD-9C5E-524999DFBF3E}"/>
              </a:ext>
            </a:extLst>
          </p:cNvPr>
          <p:cNvSpPr txBox="1"/>
          <p:nvPr/>
        </p:nvSpPr>
        <p:spPr>
          <a:xfrm>
            <a:off x="2049712" y="5330514"/>
            <a:ext cx="2162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Regresión</a:t>
            </a:r>
            <a:endParaRPr sz="3200" dirty="0"/>
          </a:p>
        </p:txBody>
      </p:sp>
      <p:sp>
        <p:nvSpPr>
          <p:cNvPr id="16" name="Google Shape;68;p14">
            <a:extLst>
              <a:ext uri="{FF2B5EF4-FFF2-40B4-BE49-F238E27FC236}">
                <a16:creationId xmlns:a16="http://schemas.microsoft.com/office/drawing/2014/main" id="{5FBDB374-281E-40FB-974F-5EFAB3B06CC4}"/>
              </a:ext>
            </a:extLst>
          </p:cNvPr>
          <p:cNvSpPr txBox="1"/>
          <p:nvPr/>
        </p:nvSpPr>
        <p:spPr>
          <a:xfrm>
            <a:off x="7491373" y="5360910"/>
            <a:ext cx="2924804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Clasificación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335660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117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551" y="43919"/>
            <a:ext cx="3139712" cy="634039"/>
          </a:xfrm>
          <a:prstGeom prst="rect">
            <a:avLst/>
          </a:prstGeom>
        </p:spPr>
      </p:pic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6E211B58-D048-4689-963A-7A0283B47665}"/>
              </a:ext>
            </a:extLst>
          </p:cNvPr>
          <p:cNvSpPr txBox="1"/>
          <p:nvPr/>
        </p:nvSpPr>
        <p:spPr>
          <a:xfrm>
            <a:off x="0" y="2730758"/>
            <a:ext cx="12191999" cy="143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AR" sz="6600" b="1" dirty="0">
                <a:ln>
                  <a:solidFill>
                    <a:sysClr val="windowText" lastClr="000000"/>
                  </a:solidFill>
                </a:ln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Modelos Básicos</a:t>
            </a:r>
          </a:p>
        </p:txBody>
      </p:sp>
    </p:spTree>
    <p:extLst>
      <p:ext uri="{BB962C8B-B14F-4D97-AF65-F5344CB8AC3E}">
        <p14:creationId xmlns:p14="http://schemas.microsoft.com/office/powerpoint/2010/main" val="2789353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117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551" y="43919"/>
            <a:ext cx="3139712" cy="634039"/>
          </a:xfrm>
          <a:prstGeom prst="rect">
            <a:avLst/>
          </a:prstGeom>
        </p:spPr>
      </p:pic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6E211B58-D048-4689-963A-7A0283B47665}"/>
              </a:ext>
            </a:extLst>
          </p:cNvPr>
          <p:cNvSpPr txBox="1"/>
          <p:nvPr/>
        </p:nvSpPr>
        <p:spPr>
          <a:xfrm>
            <a:off x="0" y="2730758"/>
            <a:ext cx="12191999" cy="143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AR" sz="5400" b="1" dirty="0" err="1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Arbol</a:t>
            </a:r>
            <a:r>
              <a:rPr lang="es-AR" sz="5400" b="1" dirty="0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 de Decisión</a:t>
            </a:r>
          </a:p>
        </p:txBody>
      </p:sp>
    </p:spTree>
    <p:extLst>
      <p:ext uri="{BB962C8B-B14F-4D97-AF65-F5344CB8AC3E}">
        <p14:creationId xmlns:p14="http://schemas.microsoft.com/office/powerpoint/2010/main" val="451815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1061283"/>
            <a:ext cx="39725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/>
              <a:t>Arboles de Decisión</a:t>
            </a:r>
            <a:endParaRPr lang="es-AR" sz="36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61"/>
            <a:ext cx="12192000" cy="76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742" y="92053"/>
            <a:ext cx="3139712" cy="634039"/>
          </a:xfrm>
          <a:prstGeom prst="rect">
            <a:avLst/>
          </a:prstGeom>
        </p:spPr>
      </p:pic>
      <p:pic>
        <p:nvPicPr>
          <p:cNvPr id="8" name="Google Shape;69;p15">
            <a:extLst>
              <a:ext uri="{FF2B5EF4-FFF2-40B4-BE49-F238E27FC236}">
                <a16:creationId xmlns:a16="http://schemas.microsoft.com/office/drawing/2014/main" id="{5B38124B-5729-40FD-AD8F-E3C7B33A5FD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9172" y="1850022"/>
            <a:ext cx="7541277" cy="4737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1855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39725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/>
              <a:t>Arboles de Decisión</a:t>
            </a:r>
            <a:endParaRPr lang="es-AR" sz="3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10CF4D22-E5A6-4623-A5E3-9A487EE4095D}"/>
              </a:ext>
            </a:extLst>
          </p:cNvPr>
          <p:cNvSpPr txBox="1"/>
          <p:nvPr/>
        </p:nvSpPr>
        <p:spPr>
          <a:xfrm>
            <a:off x="808741" y="1815370"/>
            <a:ext cx="10108076" cy="1899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sz="2400" dirty="0"/>
              <a:t>En función de los datos de entrenamiento, el modelo construye los niveles jerárquicos y las preguntas a realizar. Estas preguntas son determinadas en función de las “</a:t>
            </a:r>
            <a:r>
              <a:rPr lang="es-AR" sz="2400" dirty="0" err="1"/>
              <a:t>features</a:t>
            </a:r>
            <a:r>
              <a:rPr lang="es-AR" sz="2400" dirty="0"/>
              <a:t>” de nuestro </a:t>
            </a:r>
            <a:r>
              <a:rPr lang="es-AR" sz="2400" dirty="0" err="1"/>
              <a:t>dataset</a:t>
            </a:r>
            <a:r>
              <a:rPr lang="es-AR" sz="2400" dirty="0"/>
              <a:t>. El modelo de </a:t>
            </a:r>
            <a:r>
              <a:rPr lang="es-AR" sz="2400" dirty="0" err="1"/>
              <a:t>decision</a:t>
            </a:r>
            <a:r>
              <a:rPr lang="es-AR" sz="2400" dirty="0"/>
              <a:t> </a:t>
            </a:r>
            <a:r>
              <a:rPr lang="es-AR" sz="2400" dirty="0" err="1"/>
              <a:t>trees</a:t>
            </a:r>
            <a:r>
              <a:rPr lang="es-AR" sz="2400" dirty="0"/>
              <a:t> </a:t>
            </a:r>
            <a:r>
              <a:rPr lang="es-AR" sz="2400" dirty="0" err="1"/>
              <a:t>classification</a:t>
            </a:r>
            <a:r>
              <a:rPr lang="es-AR" sz="2400" dirty="0"/>
              <a:t> soporta problemas “</a:t>
            </a:r>
            <a:r>
              <a:rPr lang="es-AR" sz="2400" dirty="0" err="1"/>
              <a:t>multi-clase</a:t>
            </a:r>
            <a:r>
              <a:rPr lang="es-AR" sz="2400" dirty="0"/>
              <a:t>”.</a:t>
            </a:r>
          </a:p>
        </p:txBody>
      </p:sp>
      <p:pic>
        <p:nvPicPr>
          <p:cNvPr id="8" name="Google Shape;77;p16">
            <a:extLst>
              <a:ext uri="{FF2B5EF4-FFF2-40B4-BE49-F238E27FC236}">
                <a16:creationId xmlns:a16="http://schemas.microsoft.com/office/drawing/2014/main" id="{83F22169-7321-4831-9616-5C9D5D0843E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919" y="4092872"/>
            <a:ext cx="4905584" cy="240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9;p16">
            <a:extLst>
              <a:ext uri="{FF2B5EF4-FFF2-40B4-BE49-F238E27FC236}">
                <a16:creationId xmlns:a16="http://schemas.microsoft.com/office/drawing/2014/main" id="{C323314F-C8AA-40AB-B2B5-1F243FD6895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1435" y="4092872"/>
            <a:ext cx="3193636" cy="24587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7275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49071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/>
              <a:t>Arboles de Decisión - Iris</a:t>
            </a:r>
            <a:endParaRPr lang="es-AR" sz="3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82BA09C-5D4E-4DA0-9252-24F5B23D6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018" y="1424746"/>
            <a:ext cx="6932300" cy="543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1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117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551" y="43919"/>
            <a:ext cx="3139712" cy="634039"/>
          </a:xfrm>
          <a:prstGeom prst="rect">
            <a:avLst/>
          </a:prstGeom>
        </p:spPr>
      </p:pic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6E211B58-D048-4689-963A-7A0283B47665}"/>
              </a:ext>
            </a:extLst>
          </p:cNvPr>
          <p:cNvSpPr txBox="1"/>
          <p:nvPr/>
        </p:nvSpPr>
        <p:spPr>
          <a:xfrm>
            <a:off x="0" y="2730758"/>
            <a:ext cx="12191999" cy="143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AR" sz="4800" b="1" dirty="0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Construcción de la Base</a:t>
            </a:r>
          </a:p>
        </p:txBody>
      </p:sp>
    </p:spTree>
    <p:extLst>
      <p:ext uri="{BB962C8B-B14F-4D97-AF65-F5344CB8AC3E}">
        <p14:creationId xmlns:p14="http://schemas.microsoft.com/office/powerpoint/2010/main" val="1509039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49071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/>
              <a:t>Arboles de Decisión - Iris</a:t>
            </a:r>
            <a:endParaRPr lang="es-AR" sz="3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39207D8-0234-44ED-990D-E58F80CCD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944696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283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39725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/>
              <a:t>Arboles de Decisión</a:t>
            </a:r>
            <a:endParaRPr lang="es-AR" sz="3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4D2C0EC-7F6F-452E-9BA3-CC60A5B9B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053" y="1884140"/>
            <a:ext cx="10568473" cy="236323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087440B-2259-4077-9CFF-E690727FB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053" y="3988771"/>
            <a:ext cx="10459616" cy="141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61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117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551" y="43919"/>
            <a:ext cx="3139712" cy="634039"/>
          </a:xfrm>
          <a:prstGeom prst="rect">
            <a:avLst/>
          </a:prstGeom>
        </p:spPr>
      </p:pic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6E211B58-D048-4689-963A-7A0283B47665}"/>
              </a:ext>
            </a:extLst>
          </p:cNvPr>
          <p:cNvSpPr txBox="1"/>
          <p:nvPr/>
        </p:nvSpPr>
        <p:spPr>
          <a:xfrm>
            <a:off x="0" y="2730758"/>
            <a:ext cx="12191999" cy="143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AR" sz="5400" b="1" dirty="0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Regresión lineal</a:t>
            </a:r>
          </a:p>
        </p:txBody>
      </p:sp>
    </p:spTree>
    <p:extLst>
      <p:ext uri="{BB962C8B-B14F-4D97-AF65-F5344CB8AC3E}">
        <p14:creationId xmlns:p14="http://schemas.microsoft.com/office/powerpoint/2010/main" val="3271747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32296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/>
              <a:t>Regresión lineal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10CF4D22-E5A6-4623-A5E3-9A487EE4095D}"/>
              </a:ext>
            </a:extLst>
          </p:cNvPr>
          <p:cNvSpPr txBox="1"/>
          <p:nvPr/>
        </p:nvSpPr>
        <p:spPr>
          <a:xfrm>
            <a:off x="808741" y="1815370"/>
            <a:ext cx="10108076" cy="1899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sz="2400" dirty="0"/>
              <a:t>Se utiliza principalmente para Modelos de </a:t>
            </a:r>
            <a:r>
              <a:rPr lang="es-AR" sz="2400" b="1" dirty="0"/>
              <a:t>Regresión</a:t>
            </a:r>
            <a:r>
              <a:rPr lang="es-AR" sz="2400" dirty="0"/>
              <a:t> </a:t>
            </a:r>
          </a:p>
          <a:p>
            <a:pPr lvl="0"/>
            <a:r>
              <a:rPr lang="es-AR" sz="2400" dirty="0"/>
              <a:t>Donde la Variable objetivo es </a:t>
            </a:r>
            <a:r>
              <a:rPr lang="es-AR" sz="2400" b="1" dirty="0"/>
              <a:t>Continua</a:t>
            </a:r>
            <a:r>
              <a:rPr lang="es-AR" sz="2400" dirty="0"/>
              <a:t> (numero real)</a:t>
            </a:r>
          </a:p>
          <a:p>
            <a:pPr lvl="0"/>
            <a:r>
              <a:rPr lang="es-AR" sz="2400" dirty="0"/>
              <a:t>Se busca una dependencia de este objetivo en relación a las otras variables</a:t>
            </a:r>
          </a:p>
        </p:txBody>
      </p:sp>
      <p:pic>
        <p:nvPicPr>
          <p:cNvPr id="10" name="Google Shape;67;p14">
            <a:extLst>
              <a:ext uri="{FF2B5EF4-FFF2-40B4-BE49-F238E27FC236}">
                <a16:creationId xmlns:a16="http://schemas.microsoft.com/office/drawing/2014/main" id="{BBFBC55B-3AC7-4B46-A3CB-73F210FA576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1563" y="3106243"/>
            <a:ext cx="6001953" cy="3628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4591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32296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/>
              <a:t>Regresión lineal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10CF4D22-E5A6-4623-A5E3-9A487EE4095D}"/>
              </a:ext>
            </a:extLst>
          </p:cNvPr>
          <p:cNvSpPr txBox="1"/>
          <p:nvPr/>
        </p:nvSpPr>
        <p:spPr>
          <a:xfrm>
            <a:off x="808741" y="1815370"/>
            <a:ext cx="10108076" cy="1899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sz="2400" dirty="0"/>
              <a:t>La medida de error es el </a:t>
            </a:r>
            <a:r>
              <a:rPr lang="es-AR" sz="2400" b="1" dirty="0"/>
              <a:t>Error Cuadrático Medio</a:t>
            </a:r>
          </a:p>
        </p:txBody>
      </p:sp>
      <p:pic>
        <p:nvPicPr>
          <p:cNvPr id="8" name="Google Shape;78;p15">
            <a:extLst>
              <a:ext uri="{FF2B5EF4-FFF2-40B4-BE49-F238E27FC236}">
                <a16:creationId xmlns:a16="http://schemas.microsoft.com/office/drawing/2014/main" id="{F710D440-296F-4674-9003-7F99B927B30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597" y="2762458"/>
            <a:ext cx="6512220" cy="34579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Google Shape;79;p15">
            <a:extLst>
              <a:ext uri="{FF2B5EF4-FFF2-40B4-BE49-F238E27FC236}">
                <a16:creationId xmlns:a16="http://schemas.microsoft.com/office/drawing/2014/main" id="{ACEFC6F7-1BAE-41A8-A97A-5A89EDAC4F7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12544" t="31655" r="12364" b="35424"/>
          <a:stretch/>
        </p:blipFill>
        <p:spPr>
          <a:xfrm>
            <a:off x="968791" y="3478177"/>
            <a:ext cx="3112212" cy="1364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3742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32296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/>
              <a:t>Regresión lineal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4270496-A61E-4A3E-BEC2-25C28E2A2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753" y="1791977"/>
            <a:ext cx="9774495" cy="16585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F7B5137-E5E2-4787-A389-AE87FB4D6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752" y="3290874"/>
            <a:ext cx="9589362" cy="29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6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38293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/>
              <a:t>Regresión Logística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sp>
        <p:nvSpPr>
          <p:cNvPr id="7" name="Google Shape;278;p32">
            <a:extLst>
              <a:ext uri="{FF2B5EF4-FFF2-40B4-BE49-F238E27FC236}">
                <a16:creationId xmlns:a16="http://schemas.microsoft.com/office/drawing/2014/main" id="{F3530F0B-F66B-4E39-866A-669104E8F5E8}"/>
              </a:ext>
            </a:extLst>
          </p:cNvPr>
          <p:cNvSpPr txBox="1"/>
          <p:nvPr/>
        </p:nvSpPr>
        <p:spPr>
          <a:xfrm>
            <a:off x="7118140" y="4213227"/>
            <a:ext cx="4562194" cy="100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</a:rPr>
              <a:t>Función de activación “sigmoid”: mapea cualquier valor de X a un valor entre 0 y 1 pero nunca llega a estos extremos.</a:t>
            </a:r>
            <a:endParaRPr dirty="0">
              <a:solidFill>
                <a:srgbClr val="666666"/>
              </a:solidFill>
            </a:endParaRPr>
          </a:p>
        </p:txBody>
      </p:sp>
      <p:pic>
        <p:nvPicPr>
          <p:cNvPr id="8" name="Google Shape;279;p32">
            <a:extLst>
              <a:ext uri="{FF2B5EF4-FFF2-40B4-BE49-F238E27FC236}">
                <a16:creationId xmlns:a16="http://schemas.microsoft.com/office/drawing/2014/main" id="{CC8A5C37-F487-4142-8BA6-DDA8C765A56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8565" y="5454452"/>
            <a:ext cx="2325814" cy="672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80;p32">
            <a:extLst>
              <a:ext uri="{FF2B5EF4-FFF2-40B4-BE49-F238E27FC236}">
                <a16:creationId xmlns:a16="http://schemas.microsoft.com/office/drawing/2014/main" id="{5332FCFA-AF74-4B30-9E7F-10D0EFD0355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5935" y="1666777"/>
            <a:ext cx="5239295" cy="220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81;p32">
            <a:extLst>
              <a:ext uri="{FF2B5EF4-FFF2-40B4-BE49-F238E27FC236}">
                <a16:creationId xmlns:a16="http://schemas.microsoft.com/office/drawing/2014/main" id="{B79C9B3C-6D28-49BF-9B79-D67C9D82132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666" y="2256584"/>
            <a:ext cx="5321768" cy="3224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2139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117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551" y="43919"/>
            <a:ext cx="3139712" cy="634039"/>
          </a:xfrm>
          <a:prstGeom prst="rect">
            <a:avLst/>
          </a:prstGeom>
        </p:spPr>
      </p:pic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6E211B58-D048-4689-963A-7A0283B47665}"/>
              </a:ext>
            </a:extLst>
          </p:cNvPr>
          <p:cNvSpPr txBox="1"/>
          <p:nvPr/>
        </p:nvSpPr>
        <p:spPr>
          <a:xfrm>
            <a:off x="0" y="2730758"/>
            <a:ext cx="12191999" cy="143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AR" sz="4800" b="1" dirty="0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Vecinos más Cercanos (KNN)</a:t>
            </a:r>
          </a:p>
        </p:txBody>
      </p:sp>
    </p:spTree>
    <p:extLst>
      <p:ext uri="{BB962C8B-B14F-4D97-AF65-F5344CB8AC3E}">
        <p14:creationId xmlns:p14="http://schemas.microsoft.com/office/powerpoint/2010/main" val="1057710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60428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/>
              <a:t>KNN – K Vecinos m</a:t>
            </a:r>
            <a:r>
              <a:rPr lang="es-AR" sz="3600" b="1" dirty="0"/>
              <a:t>á</a:t>
            </a:r>
            <a:r>
              <a:rPr lang="es-ES" sz="3600" b="1" dirty="0"/>
              <a:t>s Cercanos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10CF4D22-E5A6-4623-A5E3-9A487EE4095D}"/>
              </a:ext>
            </a:extLst>
          </p:cNvPr>
          <p:cNvSpPr txBox="1"/>
          <p:nvPr/>
        </p:nvSpPr>
        <p:spPr>
          <a:xfrm>
            <a:off x="815671" y="2285075"/>
            <a:ext cx="4764259" cy="3956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sz="2400" dirty="0"/>
              <a:t>Requiere datos numéricos </a:t>
            </a:r>
          </a:p>
          <a:p>
            <a:pPr lvl="0"/>
            <a:endParaRPr lang="es-AR" sz="2400" dirty="0"/>
          </a:p>
          <a:p>
            <a:pPr lvl="0"/>
            <a:r>
              <a:rPr lang="es-AR" sz="2400" dirty="0"/>
              <a:t>Los datos deben estar normalizados</a:t>
            </a:r>
          </a:p>
          <a:p>
            <a:pPr lvl="0"/>
            <a:endParaRPr lang="es-AR" sz="2400" dirty="0"/>
          </a:p>
          <a:p>
            <a:pPr lvl="0"/>
            <a:r>
              <a:rPr lang="es-AR" sz="2400" dirty="0"/>
              <a:t>Medida de distancia (</a:t>
            </a:r>
            <a:r>
              <a:rPr lang="es-AR" sz="2400" dirty="0" err="1"/>
              <a:t>Euclideana</a:t>
            </a:r>
            <a:r>
              <a:rPr lang="es-AR" sz="2400" dirty="0"/>
              <a:t>)</a:t>
            </a:r>
          </a:p>
          <a:p>
            <a:pPr lvl="0"/>
            <a:endParaRPr lang="es-AR" sz="2400" dirty="0"/>
          </a:p>
          <a:p>
            <a:pPr lvl="0"/>
            <a:r>
              <a:rPr lang="es-AR" sz="2400" dirty="0"/>
              <a:t>Se define la Cantidad de Vecinos</a:t>
            </a:r>
          </a:p>
          <a:p>
            <a:pPr lvl="0"/>
            <a:endParaRPr lang="es-AR" sz="2400" dirty="0"/>
          </a:p>
          <a:p>
            <a:pPr lvl="0"/>
            <a:r>
              <a:rPr lang="es-AR" sz="2400" dirty="0"/>
              <a:t>Se pueden dar “pesos” a los puntos</a:t>
            </a:r>
          </a:p>
          <a:p>
            <a:pPr lvl="0"/>
            <a:endParaRPr lang="es-AR" sz="2400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A2D602AE-2C1D-40AC-9992-46FA8F45D385}"/>
              </a:ext>
            </a:extLst>
          </p:cNvPr>
          <p:cNvGrpSpPr/>
          <p:nvPr/>
        </p:nvGrpSpPr>
        <p:grpSpPr>
          <a:xfrm>
            <a:off x="5941112" y="2360325"/>
            <a:ext cx="2876002" cy="3608312"/>
            <a:chOff x="703956" y="2704852"/>
            <a:chExt cx="2880360" cy="3320465"/>
          </a:xfrm>
        </p:grpSpPr>
        <p:sp>
          <p:nvSpPr>
            <p:cNvPr id="11" name="Rectangle: Diagonal Corners Snipped 6">
              <a:extLst>
                <a:ext uri="{FF2B5EF4-FFF2-40B4-BE49-F238E27FC236}">
                  <a16:creationId xmlns:a16="http://schemas.microsoft.com/office/drawing/2014/main" id="{32F429D6-ED6A-411B-8C85-0A5CDE635CE3}"/>
                </a:ext>
              </a:extLst>
            </p:cNvPr>
            <p:cNvSpPr/>
            <p:nvPr/>
          </p:nvSpPr>
          <p:spPr>
            <a:xfrm>
              <a:off x="703956" y="2704852"/>
              <a:ext cx="2880360" cy="3320465"/>
            </a:xfrm>
            <a:prstGeom prst="snip2Diag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2" name="Oval 2">
              <a:extLst>
                <a:ext uri="{FF2B5EF4-FFF2-40B4-BE49-F238E27FC236}">
                  <a16:creationId xmlns:a16="http://schemas.microsoft.com/office/drawing/2014/main" id="{D67B12E8-0992-4713-B2CD-E62D38A07D83}"/>
                </a:ext>
              </a:extLst>
            </p:cNvPr>
            <p:cNvSpPr/>
            <p:nvPr/>
          </p:nvSpPr>
          <p:spPr>
            <a:xfrm>
              <a:off x="1565016" y="3991705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E42BABFD-06AA-4585-A2FE-16D49ED52DE0}"/>
                </a:ext>
              </a:extLst>
            </p:cNvPr>
            <p:cNvSpPr/>
            <p:nvPr/>
          </p:nvSpPr>
          <p:spPr>
            <a:xfrm>
              <a:off x="1161156" y="4380325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9D8A92DE-6888-4E40-A29F-AC232F3C1FE7}"/>
                </a:ext>
              </a:extLst>
            </p:cNvPr>
            <p:cNvSpPr/>
            <p:nvPr/>
          </p:nvSpPr>
          <p:spPr>
            <a:xfrm>
              <a:off x="1869816" y="4296505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Oval 9">
              <a:extLst>
                <a:ext uri="{FF2B5EF4-FFF2-40B4-BE49-F238E27FC236}">
                  <a16:creationId xmlns:a16="http://schemas.microsoft.com/office/drawing/2014/main" id="{3D455E83-EE76-4F52-91C1-2CCAF716BC30}"/>
                </a:ext>
              </a:extLst>
            </p:cNvPr>
            <p:cNvSpPr/>
            <p:nvPr/>
          </p:nvSpPr>
          <p:spPr>
            <a:xfrm>
              <a:off x="2540376" y="3625945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" name="Oval 10">
              <a:extLst>
                <a:ext uri="{FF2B5EF4-FFF2-40B4-BE49-F238E27FC236}">
                  <a16:creationId xmlns:a16="http://schemas.microsoft.com/office/drawing/2014/main" id="{60102A45-B884-4480-9F2C-3F7EC9F7AA99}"/>
                </a:ext>
              </a:extLst>
            </p:cNvPr>
            <p:cNvSpPr/>
            <p:nvPr/>
          </p:nvSpPr>
          <p:spPr>
            <a:xfrm>
              <a:off x="2327016" y="4159345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Oval 11">
              <a:extLst>
                <a:ext uri="{FF2B5EF4-FFF2-40B4-BE49-F238E27FC236}">
                  <a16:creationId xmlns:a16="http://schemas.microsoft.com/office/drawing/2014/main" id="{605B08FB-F4B2-4686-BCAF-2A4F46287247}"/>
                </a:ext>
              </a:extLst>
            </p:cNvPr>
            <p:cNvSpPr/>
            <p:nvPr/>
          </p:nvSpPr>
          <p:spPr>
            <a:xfrm>
              <a:off x="1702176" y="5012786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8" name="Oval 12">
              <a:extLst>
                <a:ext uri="{FF2B5EF4-FFF2-40B4-BE49-F238E27FC236}">
                  <a16:creationId xmlns:a16="http://schemas.microsoft.com/office/drawing/2014/main" id="{DCA8DA66-A5AF-4750-8AB9-1429E8D5F5A3}"/>
                </a:ext>
              </a:extLst>
            </p:cNvPr>
            <p:cNvSpPr/>
            <p:nvPr/>
          </p:nvSpPr>
          <p:spPr>
            <a:xfrm>
              <a:off x="2776956" y="4205065"/>
              <a:ext cx="137160" cy="13716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9" name="Oval 13">
              <a:extLst>
                <a:ext uri="{FF2B5EF4-FFF2-40B4-BE49-F238E27FC236}">
                  <a16:creationId xmlns:a16="http://schemas.microsoft.com/office/drawing/2014/main" id="{6DAB929E-C3B4-4EDF-882C-F33A6681B9C5}"/>
                </a:ext>
              </a:extLst>
            </p:cNvPr>
            <p:cNvSpPr/>
            <p:nvPr/>
          </p:nvSpPr>
          <p:spPr>
            <a:xfrm>
              <a:off x="1671696" y="5523326"/>
              <a:ext cx="137160" cy="13716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0" name="Oval 14">
              <a:extLst>
                <a:ext uri="{FF2B5EF4-FFF2-40B4-BE49-F238E27FC236}">
                  <a16:creationId xmlns:a16="http://schemas.microsoft.com/office/drawing/2014/main" id="{7FFF0CBF-99E5-47A3-9B35-918D6DFEB379}"/>
                </a:ext>
              </a:extLst>
            </p:cNvPr>
            <p:cNvSpPr/>
            <p:nvPr/>
          </p:nvSpPr>
          <p:spPr>
            <a:xfrm>
              <a:off x="2471796" y="4669885"/>
              <a:ext cx="137160" cy="13716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1" name="Oval 15">
              <a:extLst>
                <a:ext uri="{FF2B5EF4-FFF2-40B4-BE49-F238E27FC236}">
                  <a16:creationId xmlns:a16="http://schemas.microsoft.com/office/drawing/2014/main" id="{922C83D8-8C4A-4DF9-8DC6-8AD65BB23BC3}"/>
                </a:ext>
              </a:extLst>
            </p:cNvPr>
            <p:cNvSpPr/>
            <p:nvPr/>
          </p:nvSpPr>
          <p:spPr>
            <a:xfrm>
              <a:off x="2609316" y="5599526"/>
              <a:ext cx="137160" cy="13716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2" name="Oval 16">
              <a:extLst>
                <a:ext uri="{FF2B5EF4-FFF2-40B4-BE49-F238E27FC236}">
                  <a16:creationId xmlns:a16="http://schemas.microsoft.com/office/drawing/2014/main" id="{08341550-8EA6-4F7D-8510-AA8420A1322B}"/>
                </a:ext>
              </a:extLst>
            </p:cNvPr>
            <p:cNvSpPr/>
            <p:nvPr/>
          </p:nvSpPr>
          <p:spPr>
            <a:xfrm>
              <a:off x="2914476" y="4920710"/>
              <a:ext cx="137160" cy="13716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3" name="Oval 17">
              <a:extLst>
                <a:ext uri="{FF2B5EF4-FFF2-40B4-BE49-F238E27FC236}">
                  <a16:creationId xmlns:a16="http://schemas.microsoft.com/office/drawing/2014/main" id="{F63E0816-F672-4A03-9A68-2A4A06C7A8BD}"/>
                </a:ext>
              </a:extLst>
            </p:cNvPr>
            <p:cNvSpPr/>
            <p:nvPr/>
          </p:nvSpPr>
          <p:spPr>
            <a:xfrm>
              <a:off x="2258436" y="5094750"/>
              <a:ext cx="137160" cy="13716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4" name="Oval 18">
              <a:extLst>
                <a:ext uri="{FF2B5EF4-FFF2-40B4-BE49-F238E27FC236}">
                  <a16:creationId xmlns:a16="http://schemas.microsoft.com/office/drawing/2014/main" id="{22D7E1C7-BB99-4E2F-B22B-0E994807DDF4}"/>
                </a:ext>
              </a:extLst>
            </p:cNvPr>
            <p:cNvSpPr/>
            <p:nvPr/>
          </p:nvSpPr>
          <p:spPr>
            <a:xfrm>
              <a:off x="2006976" y="3128600"/>
              <a:ext cx="137160" cy="13716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5" name="Oval 19">
              <a:extLst>
                <a:ext uri="{FF2B5EF4-FFF2-40B4-BE49-F238E27FC236}">
                  <a16:creationId xmlns:a16="http://schemas.microsoft.com/office/drawing/2014/main" id="{4C207755-45F7-44F1-9191-580B11C8387C}"/>
                </a:ext>
              </a:extLst>
            </p:cNvPr>
            <p:cNvSpPr/>
            <p:nvPr/>
          </p:nvSpPr>
          <p:spPr>
            <a:xfrm>
              <a:off x="1641216" y="3385232"/>
              <a:ext cx="137160" cy="13716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6" name="Oval 20">
              <a:extLst>
                <a:ext uri="{FF2B5EF4-FFF2-40B4-BE49-F238E27FC236}">
                  <a16:creationId xmlns:a16="http://schemas.microsoft.com/office/drawing/2014/main" id="{D58EF9E5-781D-4EDE-A1A9-C8033820A26A}"/>
                </a:ext>
              </a:extLst>
            </p:cNvPr>
            <p:cNvSpPr/>
            <p:nvPr/>
          </p:nvSpPr>
          <p:spPr>
            <a:xfrm>
              <a:off x="1427856" y="2903155"/>
              <a:ext cx="137160" cy="13716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27" name="Group 29">
              <a:extLst>
                <a:ext uri="{FF2B5EF4-FFF2-40B4-BE49-F238E27FC236}">
                  <a16:creationId xmlns:a16="http://schemas.microsoft.com/office/drawing/2014/main" id="{CA07655D-F596-41D8-A544-5785A030ADD3}"/>
                </a:ext>
              </a:extLst>
            </p:cNvPr>
            <p:cNvGrpSpPr/>
            <p:nvPr/>
          </p:nvGrpSpPr>
          <p:grpSpPr>
            <a:xfrm>
              <a:off x="2075556" y="3491930"/>
              <a:ext cx="388620" cy="307777"/>
              <a:chOff x="6880860" y="1420465"/>
              <a:chExt cx="388620" cy="307777"/>
            </a:xfrm>
          </p:grpSpPr>
          <p:sp>
            <p:nvSpPr>
              <p:cNvPr id="28" name="Oval 23">
                <a:extLst>
                  <a:ext uri="{FF2B5EF4-FFF2-40B4-BE49-F238E27FC236}">
                    <a16:creationId xmlns:a16="http://schemas.microsoft.com/office/drawing/2014/main" id="{9CAA94F7-0CDB-482B-8BC6-29F31E352D12}"/>
                  </a:ext>
                </a:extLst>
              </p:cNvPr>
              <p:cNvSpPr/>
              <p:nvPr/>
            </p:nvSpPr>
            <p:spPr>
              <a:xfrm>
                <a:off x="6880860" y="1505133"/>
                <a:ext cx="137160" cy="137160"/>
              </a:xfrm>
              <a:prstGeom prst="ellipse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9" name="TextBox 24">
                <a:extLst>
                  <a:ext uri="{FF2B5EF4-FFF2-40B4-BE49-F238E27FC236}">
                    <a16:creationId xmlns:a16="http://schemas.microsoft.com/office/drawing/2014/main" id="{0DAD2B16-0F44-4BDB-8C78-6D16C6DF9B82}"/>
                  </a:ext>
                </a:extLst>
              </p:cNvPr>
              <p:cNvSpPr txBox="1"/>
              <p:nvPr/>
            </p:nvSpPr>
            <p:spPr>
              <a:xfrm>
                <a:off x="6995160" y="1420465"/>
                <a:ext cx="2743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?</a:t>
                </a:r>
                <a:endParaRPr lang="es-AR" dirty="0"/>
              </a:p>
            </p:txBody>
          </p:sp>
        </p:grpSp>
        <p:grpSp>
          <p:nvGrpSpPr>
            <p:cNvPr id="30" name="Group 28">
              <a:extLst>
                <a:ext uri="{FF2B5EF4-FFF2-40B4-BE49-F238E27FC236}">
                  <a16:creationId xmlns:a16="http://schemas.microsoft.com/office/drawing/2014/main" id="{ABF46B0E-7849-404A-93DC-C5E72AA5EA95}"/>
                </a:ext>
              </a:extLst>
            </p:cNvPr>
            <p:cNvGrpSpPr/>
            <p:nvPr/>
          </p:nvGrpSpPr>
          <p:grpSpPr>
            <a:xfrm>
              <a:off x="1534896" y="4549510"/>
              <a:ext cx="380640" cy="307777"/>
              <a:chOff x="6340200" y="2478045"/>
              <a:chExt cx="380640" cy="307777"/>
            </a:xfrm>
          </p:grpSpPr>
          <p:sp>
            <p:nvSpPr>
              <p:cNvPr id="31" name="Oval 22">
                <a:extLst>
                  <a:ext uri="{FF2B5EF4-FFF2-40B4-BE49-F238E27FC236}">
                    <a16:creationId xmlns:a16="http://schemas.microsoft.com/office/drawing/2014/main" id="{132D6EDC-19E4-4441-A83C-0ECEBDFD960B}"/>
                  </a:ext>
                </a:extLst>
              </p:cNvPr>
              <p:cNvSpPr/>
              <p:nvPr/>
            </p:nvSpPr>
            <p:spPr>
              <a:xfrm>
                <a:off x="6340200" y="2551137"/>
                <a:ext cx="137160" cy="13716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32" name="TextBox 26">
                <a:extLst>
                  <a:ext uri="{FF2B5EF4-FFF2-40B4-BE49-F238E27FC236}">
                    <a16:creationId xmlns:a16="http://schemas.microsoft.com/office/drawing/2014/main" id="{41565631-BDE6-42A2-8E4C-91AD38A7E6F0}"/>
                  </a:ext>
                </a:extLst>
              </p:cNvPr>
              <p:cNvSpPr txBox="1"/>
              <p:nvPr/>
            </p:nvSpPr>
            <p:spPr>
              <a:xfrm>
                <a:off x="6446520" y="2478045"/>
                <a:ext cx="2743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?</a:t>
                </a:r>
                <a:endParaRPr lang="es-AR" dirty="0"/>
              </a:p>
            </p:txBody>
          </p:sp>
        </p:grpSp>
        <p:grpSp>
          <p:nvGrpSpPr>
            <p:cNvPr id="33" name="Group 25">
              <a:extLst>
                <a:ext uri="{FF2B5EF4-FFF2-40B4-BE49-F238E27FC236}">
                  <a16:creationId xmlns:a16="http://schemas.microsoft.com/office/drawing/2014/main" id="{2579A898-D4FA-48BA-A9CC-B2779DC37F81}"/>
                </a:ext>
              </a:extLst>
            </p:cNvPr>
            <p:cNvGrpSpPr/>
            <p:nvPr/>
          </p:nvGrpSpPr>
          <p:grpSpPr>
            <a:xfrm>
              <a:off x="2700756" y="5181373"/>
              <a:ext cx="388260" cy="307777"/>
              <a:chOff x="7506060" y="3109908"/>
              <a:chExt cx="388260" cy="307777"/>
            </a:xfrm>
          </p:grpSpPr>
          <p:sp>
            <p:nvSpPr>
              <p:cNvPr id="34" name="Oval 21">
                <a:extLst>
                  <a:ext uri="{FF2B5EF4-FFF2-40B4-BE49-F238E27FC236}">
                    <a16:creationId xmlns:a16="http://schemas.microsoft.com/office/drawing/2014/main" id="{32119945-7016-49AE-B431-D297F9FFA498}"/>
                  </a:ext>
                </a:extLst>
              </p:cNvPr>
              <p:cNvSpPr/>
              <p:nvPr/>
            </p:nvSpPr>
            <p:spPr>
              <a:xfrm>
                <a:off x="7506060" y="3183305"/>
                <a:ext cx="137160" cy="137160"/>
              </a:xfrm>
              <a:prstGeom prst="ellipse">
                <a:avLst/>
              </a:prstGeom>
              <a:noFill/>
              <a:ln w="19050"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35" name="TextBox 27">
                <a:extLst>
                  <a:ext uri="{FF2B5EF4-FFF2-40B4-BE49-F238E27FC236}">
                    <a16:creationId xmlns:a16="http://schemas.microsoft.com/office/drawing/2014/main" id="{9F270E97-E034-411B-8604-83F55B5A7A3D}"/>
                  </a:ext>
                </a:extLst>
              </p:cNvPr>
              <p:cNvSpPr txBox="1"/>
              <p:nvPr/>
            </p:nvSpPr>
            <p:spPr>
              <a:xfrm>
                <a:off x="7620000" y="3109908"/>
                <a:ext cx="2743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?</a:t>
                </a:r>
                <a:endParaRPr lang="es-AR" dirty="0"/>
              </a:p>
            </p:txBody>
          </p:sp>
        </p:grpSp>
        <p:sp>
          <p:nvSpPr>
            <p:cNvPr id="36" name="Oval 31">
              <a:extLst>
                <a:ext uri="{FF2B5EF4-FFF2-40B4-BE49-F238E27FC236}">
                  <a16:creationId xmlns:a16="http://schemas.microsoft.com/office/drawing/2014/main" id="{F5BD8C18-3227-40ED-83F5-CE75CD254235}"/>
                </a:ext>
              </a:extLst>
            </p:cNvPr>
            <p:cNvSpPr/>
            <p:nvPr/>
          </p:nvSpPr>
          <p:spPr>
            <a:xfrm>
              <a:off x="1580256" y="3055555"/>
              <a:ext cx="137160" cy="13716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E1682F2B-8A9D-4704-8C7A-9404878D6367}"/>
              </a:ext>
            </a:extLst>
          </p:cNvPr>
          <p:cNvGrpSpPr/>
          <p:nvPr/>
        </p:nvGrpSpPr>
        <p:grpSpPr>
          <a:xfrm>
            <a:off x="9072067" y="2381402"/>
            <a:ext cx="2880360" cy="3656672"/>
            <a:chOff x="5509260" y="655321"/>
            <a:chExt cx="2880360" cy="3656672"/>
          </a:xfrm>
        </p:grpSpPr>
        <p:sp>
          <p:nvSpPr>
            <p:cNvPr id="37" name="Rectangle: Diagonal Corners Snipped 6">
              <a:extLst>
                <a:ext uri="{FF2B5EF4-FFF2-40B4-BE49-F238E27FC236}">
                  <a16:creationId xmlns:a16="http://schemas.microsoft.com/office/drawing/2014/main" id="{44DAA320-C0DA-4C9C-A26D-124760B32111}"/>
                </a:ext>
              </a:extLst>
            </p:cNvPr>
            <p:cNvSpPr/>
            <p:nvPr/>
          </p:nvSpPr>
          <p:spPr>
            <a:xfrm>
              <a:off x="5509260" y="655321"/>
              <a:ext cx="2880360" cy="3656672"/>
            </a:xfrm>
            <a:prstGeom prst="snip2Diag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8" name="Oval 2">
              <a:extLst>
                <a:ext uri="{FF2B5EF4-FFF2-40B4-BE49-F238E27FC236}">
                  <a16:creationId xmlns:a16="http://schemas.microsoft.com/office/drawing/2014/main" id="{967950AF-46E3-4826-8280-E18601540FC8}"/>
                </a:ext>
              </a:extLst>
            </p:cNvPr>
            <p:cNvSpPr/>
            <p:nvPr/>
          </p:nvSpPr>
          <p:spPr>
            <a:xfrm>
              <a:off x="6370320" y="23012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9" name="Oval 7">
              <a:extLst>
                <a:ext uri="{FF2B5EF4-FFF2-40B4-BE49-F238E27FC236}">
                  <a16:creationId xmlns:a16="http://schemas.microsoft.com/office/drawing/2014/main" id="{19672F8D-C84B-4B0F-89E0-904B60B3BC5F}"/>
                </a:ext>
              </a:extLst>
            </p:cNvPr>
            <p:cNvSpPr/>
            <p:nvPr/>
          </p:nvSpPr>
          <p:spPr>
            <a:xfrm>
              <a:off x="5966460" y="26898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0" name="Oval 8">
              <a:extLst>
                <a:ext uri="{FF2B5EF4-FFF2-40B4-BE49-F238E27FC236}">
                  <a16:creationId xmlns:a16="http://schemas.microsoft.com/office/drawing/2014/main" id="{0CD8A43C-8B78-4A6C-AAE1-834A2EAE3B88}"/>
                </a:ext>
              </a:extLst>
            </p:cNvPr>
            <p:cNvSpPr/>
            <p:nvPr/>
          </p:nvSpPr>
          <p:spPr>
            <a:xfrm>
              <a:off x="6675120" y="26060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1" name="Oval 9">
              <a:extLst>
                <a:ext uri="{FF2B5EF4-FFF2-40B4-BE49-F238E27FC236}">
                  <a16:creationId xmlns:a16="http://schemas.microsoft.com/office/drawing/2014/main" id="{FD9C0736-30B0-4177-983C-BE8CE67C26A1}"/>
                </a:ext>
              </a:extLst>
            </p:cNvPr>
            <p:cNvSpPr/>
            <p:nvPr/>
          </p:nvSpPr>
          <p:spPr>
            <a:xfrm>
              <a:off x="7345680" y="19354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2" name="Oval 10">
              <a:extLst>
                <a:ext uri="{FF2B5EF4-FFF2-40B4-BE49-F238E27FC236}">
                  <a16:creationId xmlns:a16="http://schemas.microsoft.com/office/drawing/2014/main" id="{275A7103-BE18-423C-AD71-FF639E6CFA5F}"/>
                </a:ext>
              </a:extLst>
            </p:cNvPr>
            <p:cNvSpPr/>
            <p:nvPr/>
          </p:nvSpPr>
          <p:spPr>
            <a:xfrm>
              <a:off x="7132320" y="24688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3E1B4095-F2E6-4481-9E26-9976A75E6B0D}"/>
                </a:ext>
              </a:extLst>
            </p:cNvPr>
            <p:cNvSpPr/>
            <p:nvPr/>
          </p:nvSpPr>
          <p:spPr>
            <a:xfrm>
              <a:off x="6507480" y="3322321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4" name="Oval 12">
              <a:extLst>
                <a:ext uri="{FF2B5EF4-FFF2-40B4-BE49-F238E27FC236}">
                  <a16:creationId xmlns:a16="http://schemas.microsoft.com/office/drawing/2014/main" id="{4A29B751-0519-46D6-86A4-19F43E7C90DA}"/>
                </a:ext>
              </a:extLst>
            </p:cNvPr>
            <p:cNvSpPr/>
            <p:nvPr/>
          </p:nvSpPr>
          <p:spPr>
            <a:xfrm>
              <a:off x="7582260" y="2514600"/>
              <a:ext cx="137160" cy="13716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5" name="Oval 13">
              <a:extLst>
                <a:ext uri="{FF2B5EF4-FFF2-40B4-BE49-F238E27FC236}">
                  <a16:creationId xmlns:a16="http://schemas.microsoft.com/office/drawing/2014/main" id="{16DC6F20-C938-4963-A99A-94197816D165}"/>
                </a:ext>
              </a:extLst>
            </p:cNvPr>
            <p:cNvSpPr/>
            <p:nvPr/>
          </p:nvSpPr>
          <p:spPr>
            <a:xfrm>
              <a:off x="6477000" y="3832861"/>
              <a:ext cx="137160" cy="13716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6" name="Oval 14">
              <a:extLst>
                <a:ext uri="{FF2B5EF4-FFF2-40B4-BE49-F238E27FC236}">
                  <a16:creationId xmlns:a16="http://schemas.microsoft.com/office/drawing/2014/main" id="{CD4FF414-773D-4D0A-B902-253713D5FA75}"/>
                </a:ext>
              </a:extLst>
            </p:cNvPr>
            <p:cNvSpPr/>
            <p:nvPr/>
          </p:nvSpPr>
          <p:spPr>
            <a:xfrm>
              <a:off x="7277100" y="2979420"/>
              <a:ext cx="137160" cy="13716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7" name="Oval 15">
              <a:extLst>
                <a:ext uri="{FF2B5EF4-FFF2-40B4-BE49-F238E27FC236}">
                  <a16:creationId xmlns:a16="http://schemas.microsoft.com/office/drawing/2014/main" id="{C11D2F10-F282-4BC7-A2BE-C3C8C1F48682}"/>
                </a:ext>
              </a:extLst>
            </p:cNvPr>
            <p:cNvSpPr/>
            <p:nvPr/>
          </p:nvSpPr>
          <p:spPr>
            <a:xfrm>
              <a:off x="7414620" y="3909061"/>
              <a:ext cx="137160" cy="13716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8" name="Oval 16">
              <a:extLst>
                <a:ext uri="{FF2B5EF4-FFF2-40B4-BE49-F238E27FC236}">
                  <a16:creationId xmlns:a16="http://schemas.microsoft.com/office/drawing/2014/main" id="{786CED16-D8F5-4024-81B5-24FE7C671478}"/>
                </a:ext>
              </a:extLst>
            </p:cNvPr>
            <p:cNvSpPr/>
            <p:nvPr/>
          </p:nvSpPr>
          <p:spPr>
            <a:xfrm>
              <a:off x="7719780" y="3230245"/>
              <a:ext cx="137160" cy="13716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9" name="Oval 17">
              <a:extLst>
                <a:ext uri="{FF2B5EF4-FFF2-40B4-BE49-F238E27FC236}">
                  <a16:creationId xmlns:a16="http://schemas.microsoft.com/office/drawing/2014/main" id="{12796254-1EBE-45FC-95F1-058EF9CFE7E8}"/>
                </a:ext>
              </a:extLst>
            </p:cNvPr>
            <p:cNvSpPr/>
            <p:nvPr/>
          </p:nvSpPr>
          <p:spPr>
            <a:xfrm>
              <a:off x="7063740" y="3404285"/>
              <a:ext cx="137160" cy="13716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0" name="Oval 18">
              <a:extLst>
                <a:ext uri="{FF2B5EF4-FFF2-40B4-BE49-F238E27FC236}">
                  <a16:creationId xmlns:a16="http://schemas.microsoft.com/office/drawing/2014/main" id="{BBDC1F0D-EBAE-421A-892F-9256A3AF5A18}"/>
                </a:ext>
              </a:extLst>
            </p:cNvPr>
            <p:cNvSpPr/>
            <p:nvPr/>
          </p:nvSpPr>
          <p:spPr>
            <a:xfrm>
              <a:off x="6812280" y="1438135"/>
              <a:ext cx="137160" cy="13716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1" name="Oval 19">
              <a:extLst>
                <a:ext uri="{FF2B5EF4-FFF2-40B4-BE49-F238E27FC236}">
                  <a16:creationId xmlns:a16="http://schemas.microsoft.com/office/drawing/2014/main" id="{6BA125A4-5822-4B6A-84E0-B860AA340D66}"/>
                </a:ext>
              </a:extLst>
            </p:cNvPr>
            <p:cNvSpPr/>
            <p:nvPr/>
          </p:nvSpPr>
          <p:spPr>
            <a:xfrm>
              <a:off x="6446520" y="1694767"/>
              <a:ext cx="137160" cy="13716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2" name="Oval 20">
              <a:extLst>
                <a:ext uri="{FF2B5EF4-FFF2-40B4-BE49-F238E27FC236}">
                  <a16:creationId xmlns:a16="http://schemas.microsoft.com/office/drawing/2014/main" id="{D4B88706-B461-458A-A55F-A0817F0A8640}"/>
                </a:ext>
              </a:extLst>
            </p:cNvPr>
            <p:cNvSpPr/>
            <p:nvPr/>
          </p:nvSpPr>
          <p:spPr>
            <a:xfrm>
              <a:off x="6233160" y="1212690"/>
              <a:ext cx="137160" cy="13716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3" name="Oval 23">
              <a:extLst>
                <a:ext uri="{FF2B5EF4-FFF2-40B4-BE49-F238E27FC236}">
                  <a16:creationId xmlns:a16="http://schemas.microsoft.com/office/drawing/2014/main" id="{9BF44B9C-E309-411A-8C21-BA9EE544B5EE}"/>
                </a:ext>
              </a:extLst>
            </p:cNvPr>
            <p:cNvSpPr/>
            <p:nvPr/>
          </p:nvSpPr>
          <p:spPr>
            <a:xfrm>
              <a:off x="6880860" y="1886133"/>
              <a:ext cx="137160" cy="137160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54" name="Group 33">
              <a:extLst>
                <a:ext uri="{FF2B5EF4-FFF2-40B4-BE49-F238E27FC236}">
                  <a16:creationId xmlns:a16="http://schemas.microsoft.com/office/drawing/2014/main" id="{248B4EAB-DAAF-477F-8B84-730C4308B193}"/>
                </a:ext>
              </a:extLst>
            </p:cNvPr>
            <p:cNvGrpSpPr/>
            <p:nvPr/>
          </p:nvGrpSpPr>
          <p:grpSpPr>
            <a:xfrm>
              <a:off x="6416040" y="1365317"/>
              <a:ext cx="1607820" cy="1122796"/>
              <a:chOff x="6416040" y="984317"/>
              <a:chExt cx="1607820" cy="1122796"/>
            </a:xfrm>
          </p:grpSpPr>
          <p:sp>
            <p:nvSpPr>
              <p:cNvPr id="55" name="Oval 30">
                <a:extLst>
                  <a:ext uri="{FF2B5EF4-FFF2-40B4-BE49-F238E27FC236}">
                    <a16:creationId xmlns:a16="http://schemas.microsoft.com/office/drawing/2014/main" id="{36A9DF7C-137C-4D7D-A76E-61D9FDD4A575}"/>
                  </a:ext>
                </a:extLst>
              </p:cNvPr>
              <p:cNvSpPr/>
              <p:nvPr/>
            </p:nvSpPr>
            <p:spPr>
              <a:xfrm>
                <a:off x="6416040" y="1040313"/>
                <a:ext cx="1066800" cy="1066800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56" name="TextBox 1">
                <a:extLst>
                  <a:ext uri="{FF2B5EF4-FFF2-40B4-BE49-F238E27FC236}">
                    <a16:creationId xmlns:a16="http://schemas.microsoft.com/office/drawing/2014/main" id="{BC46806F-7F06-4792-AF41-D93612A63720}"/>
                  </a:ext>
                </a:extLst>
              </p:cNvPr>
              <p:cNvSpPr txBox="1"/>
              <p:nvPr/>
            </p:nvSpPr>
            <p:spPr>
              <a:xfrm>
                <a:off x="7284720" y="984317"/>
                <a:ext cx="7391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dirty="0"/>
                  <a:t>N </a:t>
                </a:r>
                <a:r>
                  <a:rPr lang="en-US" dirty="0"/>
                  <a:t>= </a:t>
                </a:r>
                <a:r>
                  <a:rPr lang="es-AR" dirty="0"/>
                  <a:t>3</a:t>
                </a:r>
              </a:p>
            </p:txBody>
          </p:sp>
        </p:grpSp>
        <p:grpSp>
          <p:nvGrpSpPr>
            <p:cNvPr id="57" name="Group 34">
              <a:extLst>
                <a:ext uri="{FF2B5EF4-FFF2-40B4-BE49-F238E27FC236}">
                  <a16:creationId xmlns:a16="http://schemas.microsoft.com/office/drawing/2014/main" id="{C7806C93-DF44-4295-95E1-7DA089804A40}"/>
                </a:ext>
              </a:extLst>
            </p:cNvPr>
            <p:cNvGrpSpPr/>
            <p:nvPr/>
          </p:nvGrpSpPr>
          <p:grpSpPr>
            <a:xfrm>
              <a:off x="5920740" y="715168"/>
              <a:ext cx="2103120" cy="2289067"/>
              <a:chOff x="5920740" y="334168"/>
              <a:chExt cx="2103120" cy="2289067"/>
            </a:xfrm>
          </p:grpSpPr>
          <p:sp>
            <p:nvSpPr>
              <p:cNvPr id="58" name="Oval 31">
                <a:extLst>
                  <a:ext uri="{FF2B5EF4-FFF2-40B4-BE49-F238E27FC236}">
                    <a16:creationId xmlns:a16="http://schemas.microsoft.com/office/drawing/2014/main" id="{CCC8DCC7-BB29-47AB-A414-B09FB22E59B5}"/>
                  </a:ext>
                </a:extLst>
              </p:cNvPr>
              <p:cNvSpPr/>
              <p:nvPr/>
            </p:nvSpPr>
            <p:spPr>
              <a:xfrm>
                <a:off x="5920740" y="520115"/>
                <a:ext cx="2103120" cy="210312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59" name="TextBox 32">
                <a:extLst>
                  <a:ext uri="{FF2B5EF4-FFF2-40B4-BE49-F238E27FC236}">
                    <a16:creationId xmlns:a16="http://schemas.microsoft.com/office/drawing/2014/main" id="{32A618FD-AC8B-4740-BFBD-9541C042DCE0}"/>
                  </a:ext>
                </a:extLst>
              </p:cNvPr>
              <p:cNvSpPr txBox="1"/>
              <p:nvPr/>
            </p:nvSpPr>
            <p:spPr>
              <a:xfrm>
                <a:off x="6035040" y="334168"/>
                <a:ext cx="7391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dirty="0"/>
                  <a:t>N </a:t>
                </a:r>
                <a:r>
                  <a:rPr lang="en-US" dirty="0"/>
                  <a:t>= </a:t>
                </a:r>
                <a:r>
                  <a:rPr lang="es-AR" dirty="0"/>
                  <a:t>9</a:t>
                </a:r>
              </a:p>
            </p:txBody>
          </p:sp>
        </p:grpSp>
        <p:sp>
          <p:nvSpPr>
            <p:cNvPr id="60" name="Oval 35">
              <a:extLst>
                <a:ext uri="{FF2B5EF4-FFF2-40B4-BE49-F238E27FC236}">
                  <a16:creationId xmlns:a16="http://schemas.microsoft.com/office/drawing/2014/main" id="{172666DE-B532-4CCF-B8C4-C7322EA62CF3}"/>
                </a:ext>
              </a:extLst>
            </p:cNvPr>
            <p:cNvSpPr/>
            <p:nvPr/>
          </p:nvSpPr>
          <p:spPr>
            <a:xfrm>
              <a:off x="6385560" y="1365090"/>
              <a:ext cx="137160" cy="13716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1435750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60428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/>
              <a:t>KNN – K Vecinos m</a:t>
            </a:r>
            <a:r>
              <a:rPr lang="es-AR" sz="3600" b="1" dirty="0"/>
              <a:t>á</a:t>
            </a:r>
            <a:r>
              <a:rPr lang="es-ES" sz="3600" b="1" dirty="0"/>
              <a:t>s Cercanos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pic>
        <p:nvPicPr>
          <p:cNvPr id="61" name="Picture 21">
            <a:extLst>
              <a:ext uri="{FF2B5EF4-FFF2-40B4-BE49-F238E27FC236}">
                <a16:creationId xmlns:a16="http://schemas.microsoft.com/office/drawing/2014/main" id="{B39C11A9-D9F6-42F0-97B9-8560D1B7E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78" y="2160560"/>
            <a:ext cx="5447911" cy="3864757"/>
          </a:xfrm>
          <a:prstGeom prst="rect">
            <a:avLst/>
          </a:prstGeom>
        </p:spPr>
      </p:pic>
      <p:pic>
        <p:nvPicPr>
          <p:cNvPr id="62" name="Picture 1">
            <a:extLst>
              <a:ext uri="{FF2B5EF4-FFF2-40B4-BE49-F238E27FC236}">
                <a16:creationId xmlns:a16="http://schemas.microsoft.com/office/drawing/2014/main" id="{800BD418-7101-42B1-80D8-6978C4F1D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540" y="2160559"/>
            <a:ext cx="5762214" cy="38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19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1061286"/>
            <a:ext cx="47127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/>
              <a:t>Construcción de la Base</a:t>
            </a:r>
            <a:endParaRPr lang="es-AR" sz="36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45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775" y="31891"/>
            <a:ext cx="3139712" cy="634039"/>
          </a:xfrm>
          <a:prstGeom prst="rect">
            <a:avLst/>
          </a:prstGeom>
        </p:spPr>
      </p:pic>
      <p:sp>
        <p:nvSpPr>
          <p:cNvPr id="19" name="Google Shape;105;p17">
            <a:extLst>
              <a:ext uri="{FF2B5EF4-FFF2-40B4-BE49-F238E27FC236}">
                <a16:creationId xmlns:a16="http://schemas.microsoft.com/office/drawing/2014/main" id="{9F07AFA5-50E3-4FDE-ADEA-DA7F31161D2D}"/>
              </a:ext>
            </a:extLst>
          </p:cNvPr>
          <p:cNvSpPr txBox="1"/>
          <p:nvPr/>
        </p:nvSpPr>
        <p:spPr>
          <a:xfrm>
            <a:off x="2085450" y="4822205"/>
            <a:ext cx="8021100" cy="13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Helvetica Neue"/>
              <a:buChar char="●"/>
            </a:pPr>
            <a:r>
              <a:rPr lang="en" sz="20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Asumimos que X depende de Y</a:t>
            </a:r>
            <a:endParaRPr sz="20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Helvetica Neue"/>
              <a:buChar char="●"/>
            </a:pPr>
            <a:r>
              <a:rPr lang="en" sz="2000" b="1" u="sng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 que no sabemos es la verdadera relación entre X e Y</a:t>
            </a:r>
            <a:endParaRPr sz="2000" b="1" u="sng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106;p17">
            <a:extLst>
              <a:ext uri="{FF2B5EF4-FFF2-40B4-BE49-F238E27FC236}">
                <a16:creationId xmlns:a16="http://schemas.microsoft.com/office/drawing/2014/main" id="{7A18904F-5482-4B1B-A76C-13332C101849}"/>
              </a:ext>
            </a:extLst>
          </p:cNvPr>
          <p:cNvSpPr/>
          <p:nvPr/>
        </p:nvSpPr>
        <p:spPr>
          <a:xfrm>
            <a:off x="3374688" y="2667980"/>
            <a:ext cx="2169600" cy="18066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238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107;p17">
            <a:extLst>
              <a:ext uri="{FF2B5EF4-FFF2-40B4-BE49-F238E27FC236}">
                <a16:creationId xmlns:a16="http://schemas.microsoft.com/office/drawing/2014/main" id="{BD7AB5EC-389A-4B2E-A4DA-B13DA2C6940F}"/>
              </a:ext>
            </a:extLst>
          </p:cNvPr>
          <p:cNvCxnSpPr/>
          <p:nvPr/>
        </p:nvCxnSpPr>
        <p:spPr>
          <a:xfrm>
            <a:off x="5873950" y="3635380"/>
            <a:ext cx="1338000" cy="1800"/>
          </a:xfrm>
          <a:prstGeom prst="straightConnector1">
            <a:avLst/>
          </a:prstGeom>
          <a:noFill/>
          <a:ln w="38100" cap="flat" cmpd="sng">
            <a:solidFill>
              <a:srgbClr val="2388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108;p17">
            <a:extLst>
              <a:ext uri="{FF2B5EF4-FFF2-40B4-BE49-F238E27FC236}">
                <a16:creationId xmlns:a16="http://schemas.microsoft.com/office/drawing/2014/main" id="{AF7E9998-C99C-41CA-91DD-21185D257523}"/>
              </a:ext>
            </a:extLst>
          </p:cNvPr>
          <p:cNvSpPr/>
          <p:nvPr/>
        </p:nvSpPr>
        <p:spPr>
          <a:xfrm>
            <a:off x="7364025" y="2767280"/>
            <a:ext cx="1236900" cy="1707300"/>
          </a:xfrm>
          <a:prstGeom prst="ellipse">
            <a:avLst/>
          </a:prstGeom>
          <a:solidFill>
            <a:srgbClr val="A4C2F4"/>
          </a:solidFill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Google Shape;109;p17">
            <a:extLst>
              <a:ext uri="{FF2B5EF4-FFF2-40B4-BE49-F238E27FC236}">
                <a16:creationId xmlns:a16="http://schemas.microsoft.com/office/drawing/2014/main" id="{A896115A-AF61-4A63-ABB5-3ABB401E169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8013" y="3401858"/>
            <a:ext cx="5429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10;p17">
            <a:extLst>
              <a:ext uri="{FF2B5EF4-FFF2-40B4-BE49-F238E27FC236}">
                <a16:creationId xmlns:a16="http://schemas.microsoft.com/office/drawing/2014/main" id="{4DC83255-3617-4ADF-AE45-A5D99DCC67C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4350" y="3412433"/>
            <a:ext cx="476250" cy="447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3305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60428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/>
              <a:t>KNN – K Vecinos m</a:t>
            </a:r>
            <a:r>
              <a:rPr lang="es-AR" sz="3600" b="1" dirty="0"/>
              <a:t>á</a:t>
            </a:r>
            <a:r>
              <a:rPr lang="es-ES" sz="3600" b="1" dirty="0"/>
              <a:t>s Cercanos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pic>
        <p:nvPicPr>
          <p:cNvPr id="63" name="Picture 21">
            <a:extLst>
              <a:ext uri="{FF2B5EF4-FFF2-40B4-BE49-F238E27FC236}">
                <a16:creationId xmlns:a16="http://schemas.microsoft.com/office/drawing/2014/main" id="{D43F07FA-F63A-4C83-BEC0-405D53F32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85" y="2233202"/>
            <a:ext cx="5079177" cy="32835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4" name="Picture 22">
            <a:extLst>
              <a:ext uri="{FF2B5EF4-FFF2-40B4-BE49-F238E27FC236}">
                <a16:creationId xmlns:a16="http://schemas.microsoft.com/office/drawing/2014/main" id="{72BF81E5-F03B-40E7-844C-DB6F46E3C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939" y="2193689"/>
            <a:ext cx="5079177" cy="33230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5" name="Arrow: Down 24">
            <a:extLst>
              <a:ext uri="{FF2B5EF4-FFF2-40B4-BE49-F238E27FC236}">
                <a16:creationId xmlns:a16="http://schemas.microsoft.com/office/drawing/2014/main" id="{5C175EA3-FDEF-454A-B3FE-CAFFADA676BD}"/>
              </a:ext>
            </a:extLst>
          </p:cNvPr>
          <p:cNvSpPr>
            <a:spLocks noChangeAspect="1"/>
          </p:cNvSpPr>
          <p:nvPr/>
        </p:nvSpPr>
        <p:spPr>
          <a:xfrm rot="16200000">
            <a:off x="5704707" y="3517652"/>
            <a:ext cx="782587" cy="605282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40780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60428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/>
              <a:t>KNN – K Vecinos m</a:t>
            </a:r>
            <a:r>
              <a:rPr lang="es-AR" sz="3600" b="1" dirty="0"/>
              <a:t>á</a:t>
            </a:r>
            <a:r>
              <a:rPr lang="es-ES" sz="3600" b="1" dirty="0"/>
              <a:t>s Cercanos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104E099-6CEA-4BE5-9B4C-74F8DA7A2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56" y="1909399"/>
            <a:ext cx="10374960" cy="179106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2A6614B-B849-40BC-AE4D-5612BD5B7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56" y="3700462"/>
            <a:ext cx="10374960" cy="233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10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117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551" y="43919"/>
            <a:ext cx="3139712" cy="634039"/>
          </a:xfrm>
          <a:prstGeom prst="rect">
            <a:avLst/>
          </a:prstGeom>
        </p:spPr>
      </p:pic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6E211B58-D048-4689-963A-7A0283B47665}"/>
              </a:ext>
            </a:extLst>
          </p:cNvPr>
          <p:cNvSpPr txBox="1"/>
          <p:nvPr/>
        </p:nvSpPr>
        <p:spPr>
          <a:xfrm>
            <a:off x="0" y="2730758"/>
            <a:ext cx="12191999" cy="143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AR" sz="6000" b="1" dirty="0" err="1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Support</a:t>
            </a:r>
            <a:r>
              <a:rPr lang="es-AR" sz="6000" b="1" dirty="0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27125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48404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 err="1"/>
              <a:t>Support</a:t>
            </a:r>
            <a:r>
              <a:rPr lang="es-ES" sz="3600" b="1" dirty="0"/>
              <a:t> Vector Machine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35914F5-0A40-43B1-B6C3-6541C7B39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297" y="2102283"/>
            <a:ext cx="9815406" cy="399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16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48404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 err="1"/>
              <a:t>Support</a:t>
            </a:r>
            <a:r>
              <a:rPr lang="es-ES" sz="3600" b="1" dirty="0"/>
              <a:t> Vector Machine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5C42A24-6819-4536-912C-97683E9A0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042" y="1842059"/>
            <a:ext cx="9748644" cy="439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83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48404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 err="1"/>
              <a:t>Support</a:t>
            </a:r>
            <a:r>
              <a:rPr lang="es-ES" sz="3600" b="1" dirty="0"/>
              <a:t> Vector Machine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599F84C-5CC7-4F31-AC4C-53D82B187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569" y="1702100"/>
            <a:ext cx="6584862" cy="482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82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48404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 err="1"/>
              <a:t>Support</a:t>
            </a:r>
            <a:r>
              <a:rPr lang="es-ES" sz="3600" b="1" dirty="0"/>
              <a:t> Vector Machine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C4C628-CB78-4641-A20F-3817D8EA5C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846"/>
          <a:stretch/>
        </p:blipFill>
        <p:spPr>
          <a:xfrm>
            <a:off x="1613671" y="3854426"/>
            <a:ext cx="8964657" cy="255570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BB24875-BBCA-4ACA-B399-B2833E748F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690"/>
          <a:stretch/>
        </p:blipFill>
        <p:spPr>
          <a:xfrm>
            <a:off x="1649946" y="1888002"/>
            <a:ext cx="8892109" cy="187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11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117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551" y="43919"/>
            <a:ext cx="3139712" cy="634039"/>
          </a:xfrm>
          <a:prstGeom prst="rect">
            <a:avLst/>
          </a:prstGeom>
        </p:spPr>
      </p:pic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6E211B58-D048-4689-963A-7A0283B47665}"/>
              </a:ext>
            </a:extLst>
          </p:cNvPr>
          <p:cNvSpPr txBox="1"/>
          <p:nvPr/>
        </p:nvSpPr>
        <p:spPr>
          <a:xfrm>
            <a:off x="0" y="2730758"/>
            <a:ext cx="12191999" cy="143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AR" sz="6600" b="1" dirty="0">
                <a:ln>
                  <a:solidFill>
                    <a:sysClr val="windowText" lastClr="000000"/>
                  </a:solidFill>
                </a:ln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Modelos Avanzados</a:t>
            </a:r>
          </a:p>
        </p:txBody>
      </p:sp>
    </p:spTree>
    <p:extLst>
      <p:ext uri="{BB962C8B-B14F-4D97-AF65-F5344CB8AC3E}">
        <p14:creationId xmlns:p14="http://schemas.microsoft.com/office/powerpoint/2010/main" val="3031191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117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551" y="43919"/>
            <a:ext cx="3139712" cy="634039"/>
          </a:xfrm>
          <a:prstGeom prst="rect">
            <a:avLst/>
          </a:prstGeom>
        </p:spPr>
      </p:pic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6E211B58-D048-4689-963A-7A0283B47665}"/>
              </a:ext>
            </a:extLst>
          </p:cNvPr>
          <p:cNvSpPr txBox="1"/>
          <p:nvPr/>
        </p:nvSpPr>
        <p:spPr>
          <a:xfrm>
            <a:off x="0" y="2730758"/>
            <a:ext cx="12191999" cy="143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0" b="1" dirty="0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Redes Neuronales</a:t>
            </a:r>
            <a:endParaRPr sz="6000" b="1" dirty="0">
              <a:solidFill>
                <a:srgbClr val="0F203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973641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23000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/>
              <a:t>Perceptrón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930A717F-EE1D-4BD1-BE80-FFFC9BC5843E}"/>
              </a:ext>
            </a:extLst>
          </p:cNvPr>
          <p:cNvSpPr txBox="1"/>
          <p:nvPr/>
        </p:nvSpPr>
        <p:spPr>
          <a:xfrm>
            <a:off x="703956" y="1608819"/>
            <a:ext cx="10348289" cy="20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Helvetica Neue"/>
                <a:ea typeface="Helvetica Neue"/>
                <a:cs typeface="Helvetica Neue"/>
                <a:sym typeface="Helvetica Neue"/>
              </a:rPr>
              <a:t>Es un algoritmo de Clasificación Lineal originado en los años 50s. Por cada “feature” tendremos una entrada al modelo y cada entrada se le asignará un “peso”. Una vez asignados los pesos se deberá sumar todas las entradas con sus pesos y determinar el valor de salida </a:t>
            </a:r>
            <a:r>
              <a:rPr lang="en" sz="2000" b="1" dirty="0">
                <a:latin typeface="Helvetica Neue"/>
                <a:ea typeface="Helvetica Neue"/>
                <a:cs typeface="Helvetica Neue"/>
                <a:sym typeface="Helvetica Neue"/>
              </a:rPr>
              <a:t>(w*x+b). </a:t>
            </a:r>
            <a:r>
              <a:rPr lang="en" sz="2000" dirty="0">
                <a:latin typeface="Helvetica Neue"/>
                <a:ea typeface="Helvetica Neue"/>
                <a:cs typeface="Helvetica Neue"/>
                <a:sym typeface="Helvetica Neue"/>
              </a:rPr>
              <a:t>El resultado se determina por la función de activación, que en el caso de ser binario resultará como 0 o 1 (en otros casos -1 o 1).</a:t>
            </a:r>
            <a:endParaRPr sz="2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" name="Google Shape;70;p15">
            <a:extLst>
              <a:ext uri="{FF2B5EF4-FFF2-40B4-BE49-F238E27FC236}">
                <a16:creationId xmlns:a16="http://schemas.microsoft.com/office/drawing/2014/main" id="{8AE5C1EA-B383-492B-A0C4-408BAC9EDC1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4009" y="3550298"/>
            <a:ext cx="5686606" cy="2895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5329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1061286"/>
            <a:ext cx="47127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/>
              <a:t>Construcción de la Base</a:t>
            </a:r>
            <a:endParaRPr lang="es-AR" sz="36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45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775" y="31891"/>
            <a:ext cx="3139712" cy="63403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EE6359F-EC40-4FA9-A209-F35A4CFDF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216" y="1804246"/>
            <a:ext cx="10127199" cy="4107652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CEC97F0-0ADF-4C5C-8E88-EA63030D2772}"/>
              </a:ext>
            </a:extLst>
          </p:cNvPr>
          <p:cNvSpPr/>
          <p:nvPr/>
        </p:nvSpPr>
        <p:spPr>
          <a:xfrm>
            <a:off x="773505" y="6008527"/>
            <a:ext cx="108266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AR" dirty="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clasificador aprenderá la regla de decisión utilizando el </a:t>
            </a:r>
            <a:r>
              <a:rPr lang="es-AR" dirty="0" err="1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</a:t>
            </a:r>
            <a:r>
              <a:rPr lang="es-AR" dirty="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set (</a:t>
            </a:r>
            <a:r>
              <a:rPr lang="es-AR" dirty="0" err="1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samples</a:t>
            </a:r>
            <a:r>
              <a:rPr lang="es-AR" dirty="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+ </a:t>
            </a:r>
            <a:r>
              <a:rPr lang="es-AR" dirty="0" err="1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labels</a:t>
            </a:r>
            <a:r>
              <a:rPr lang="es-AR" dirty="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). Luego clasificará las muestras de test (sin mirar las </a:t>
            </a:r>
            <a:r>
              <a:rPr lang="es-AR" dirty="0" err="1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labels</a:t>
            </a:r>
            <a:r>
              <a:rPr lang="es-AR" dirty="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test) y se medirá la exactitud de clasificación en testeo.</a:t>
            </a:r>
          </a:p>
        </p:txBody>
      </p:sp>
    </p:spTree>
    <p:extLst>
      <p:ext uri="{BB962C8B-B14F-4D97-AF65-F5344CB8AC3E}">
        <p14:creationId xmlns:p14="http://schemas.microsoft.com/office/powerpoint/2010/main" val="3541549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23000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/>
              <a:t>Perceptrón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930A717F-EE1D-4BD1-BE80-FFFC9BC5843E}"/>
              </a:ext>
            </a:extLst>
          </p:cNvPr>
          <p:cNvSpPr txBox="1"/>
          <p:nvPr/>
        </p:nvSpPr>
        <p:spPr>
          <a:xfrm>
            <a:off x="703956" y="1608819"/>
            <a:ext cx="10348289" cy="428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Aft>
                <a:spcPts val="1200"/>
              </a:spcAft>
              <a:buClr>
                <a:srgbClr val="999999"/>
              </a:buClr>
              <a:buSzPts val="1800"/>
              <a:buFont typeface="Helvetica Neue"/>
              <a:buChar char="●"/>
            </a:pPr>
            <a:r>
              <a:rPr lang="es-AR" sz="2000" dirty="0">
                <a:latin typeface="Helvetica Neue"/>
                <a:ea typeface="Helvetica Neue"/>
                <a:cs typeface="Helvetica Neue"/>
                <a:sym typeface="Helvetica Neue"/>
              </a:rPr>
              <a:t>Es un modelo que trabaja “online”. Procesa una muestra a la vez. De esta manera los pesos también se actualizan gradualmente.</a:t>
            </a:r>
          </a:p>
          <a:p>
            <a:pPr marL="457200" lvl="0" indent="-342900">
              <a:spcAft>
                <a:spcPts val="1200"/>
              </a:spcAft>
              <a:buClr>
                <a:srgbClr val="999999"/>
              </a:buClr>
              <a:buSzPts val="1800"/>
              <a:buFont typeface="Helvetica Neue"/>
              <a:buChar char="●"/>
            </a:pPr>
            <a:r>
              <a:rPr lang="es-AR" sz="2000" dirty="0">
                <a:latin typeface="Helvetica Neue"/>
                <a:ea typeface="Helvetica Neue"/>
                <a:cs typeface="Helvetica Neue"/>
                <a:sym typeface="Helvetica Neue"/>
              </a:rPr>
              <a:t>Únicamente en los casos donde el modelo realiza una predicción errónea los pesos se actualizan.</a:t>
            </a:r>
          </a:p>
          <a:p>
            <a:pPr marL="457200" lvl="0" indent="-342900">
              <a:spcAft>
                <a:spcPts val="1200"/>
              </a:spcAft>
              <a:buClr>
                <a:srgbClr val="999999"/>
              </a:buClr>
              <a:buSzPts val="1800"/>
              <a:buFont typeface="Helvetica Neue"/>
              <a:buChar char="●"/>
            </a:pPr>
            <a:r>
              <a:rPr lang="es-AR" sz="2000" dirty="0">
                <a:latin typeface="Helvetica Neue"/>
                <a:ea typeface="Helvetica Neue"/>
                <a:cs typeface="Helvetica Neue"/>
                <a:sym typeface="Helvetica Neue"/>
              </a:rPr>
              <a:t>El perceptrón computa una función de costo basada en la cantidad de veces que hubo una mal clasificación.</a:t>
            </a:r>
          </a:p>
          <a:p>
            <a:pPr marL="457200" lvl="0" indent="-342900">
              <a:spcAft>
                <a:spcPts val="1200"/>
              </a:spcAft>
              <a:buClr>
                <a:srgbClr val="999999"/>
              </a:buClr>
              <a:buSzPts val="1800"/>
              <a:buFont typeface="Helvetica Neue"/>
              <a:buChar char="●"/>
            </a:pPr>
            <a:r>
              <a:rPr lang="es-AR" sz="2000" dirty="0">
                <a:latin typeface="Helvetica Neue"/>
                <a:ea typeface="Helvetica Neue"/>
                <a:cs typeface="Helvetica Neue"/>
                <a:sym typeface="Helvetica Neue"/>
              </a:rPr>
              <a:t>Puede utilizar distintas funciones de activación:</a:t>
            </a:r>
          </a:p>
          <a:p>
            <a:pPr marL="914400" lvl="1" indent="-342900">
              <a:spcAft>
                <a:spcPts val="1200"/>
              </a:spcAft>
              <a:buClr>
                <a:srgbClr val="999999"/>
              </a:buClr>
              <a:buSzPts val="1800"/>
              <a:buFont typeface="Helvetica Neue"/>
              <a:buChar char="○"/>
            </a:pPr>
            <a:r>
              <a:rPr lang="es-AR" sz="2000" dirty="0">
                <a:latin typeface="Helvetica Neue"/>
                <a:ea typeface="Helvetica Neue"/>
                <a:cs typeface="Helvetica Neue"/>
                <a:sym typeface="Helvetica Neue"/>
              </a:rPr>
              <a:t>Signo -&gt; es -1 si x&lt;0 y +1 si x&gt;0.</a:t>
            </a:r>
          </a:p>
          <a:p>
            <a:pPr marL="914400" lvl="1" indent="-342900">
              <a:spcAft>
                <a:spcPts val="1200"/>
              </a:spcAft>
              <a:buClr>
                <a:srgbClr val="999999"/>
              </a:buClr>
              <a:buSzPts val="1800"/>
              <a:buFont typeface="Helvetica Neue"/>
              <a:buChar char="○"/>
            </a:pPr>
            <a:r>
              <a:rPr lang="es-AR" sz="2000" dirty="0">
                <a:latin typeface="Helvetica Neue"/>
                <a:ea typeface="Helvetica Neue"/>
                <a:cs typeface="Helvetica Neue"/>
                <a:sym typeface="Helvetica Neue"/>
              </a:rPr>
              <a:t>Sigmoidea -&gt; ya vista en la clase de regresión logística</a:t>
            </a:r>
          </a:p>
          <a:p>
            <a:pPr marL="914400" lvl="1" indent="-342900">
              <a:spcAft>
                <a:spcPts val="1200"/>
              </a:spcAft>
              <a:buClr>
                <a:srgbClr val="999999"/>
              </a:buClr>
              <a:buSzPts val="1800"/>
              <a:buFont typeface="Helvetica Neue"/>
              <a:buChar char="○"/>
            </a:pPr>
            <a:r>
              <a:rPr lang="es-AR" sz="2000" dirty="0" err="1">
                <a:latin typeface="Helvetica Neue"/>
                <a:ea typeface="Helvetica Neue"/>
                <a:cs typeface="Helvetica Neue"/>
                <a:sym typeface="Helvetica Neue"/>
              </a:rPr>
              <a:t>TanH</a:t>
            </a:r>
            <a:endParaRPr lang="es-AR" sz="20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>
              <a:spcAft>
                <a:spcPts val="1200"/>
              </a:spcAft>
              <a:buClr>
                <a:srgbClr val="999999"/>
              </a:buClr>
              <a:buSzPts val="1800"/>
              <a:buFont typeface="Helvetica Neue"/>
              <a:buChar char="○"/>
            </a:pPr>
            <a:r>
              <a:rPr lang="es-AR" sz="2000" dirty="0" err="1">
                <a:latin typeface="Helvetica Neue"/>
                <a:ea typeface="Helvetica Neue"/>
                <a:cs typeface="Helvetica Neue"/>
                <a:sym typeface="Helvetica Neue"/>
              </a:rPr>
              <a:t>ReLu</a:t>
            </a:r>
            <a:endParaRPr sz="2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0581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89341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/>
              <a:t>Perceptrón Multicapa (</a:t>
            </a:r>
            <a:r>
              <a:rPr lang="es-ES" sz="3600" b="1" dirty="0" err="1"/>
              <a:t>Multilayer</a:t>
            </a:r>
            <a:r>
              <a:rPr lang="es-ES" sz="3600" b="1" dirty="0"/>
              <a:t> </a:t>
            </a:r>
            <a:r>
              <a:rPr lang="es-ES" sz="3600" b="1" dirty="0" err="1"/>
              <a:t>Perceptron</a:t>
            </a:r>
            <a:r>
              <a:rPr lang="es-ES" sz="3600" b="1" dirty="0"/>
              <a:t>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930A717F-EE1D-4BD1-BE80-FFFC9BC5843E}"/>
              </a:ext>
            </a:extLst>
          </p:cNvPr>
          <p:cNvSpPr txBox="1"/>
          <p:nvPr/>
        </p:nvSpPr>
        <p:spPr>
          <a:xfrm>
            <a:off x="703956" y="1702100"/>
            <a:ext cx="10348289" cy="1265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sz="2000" dirty="0">
                <a:latin typeface="Helvetica Neue"/>
                <a:ea typeface="Helvetica Neue"/>
                <a:cs typeface="Helvetica Neue"/>
                <a:sym typeface="Helvetica Neue"/>
              </a:rPr>
              <a:t>Si al modelo perceptrón le incorporamos capas intermedias entre la entrada y la salida obtenemos lo que comúnmente se llama “red neuronal con capas ocultas”.</a:t>
            </a:r>
          </a:p>
          <a:p>
            <a:pPr lvl="0"/>
            <a:endParaRPr lang="es-AR" sz="20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AR" sz="2000" dirty="0">
                <a:latin typeface="Helvetica Neue"/>
                <a:ea typeface="Helvetica Neue"/>
                <a:cs typeface="Helvetica Neue"/>
                <a:sym typeface="Helvetica Neue"/>
              </a:rPr>
              <a:t>El hecho de tener capas ocultas en el medio implica procesar la entrada con otro perceptrón lineal. Esta arquitectura permite poder captar patrones </a:t>
            </a:r>
            <a:r>
              <a:rPr lang="es-AR" sz="2000" b="1" dirty="0">
                <a:latin typeface="Helvetica Neue"/>
                <a:ea typeface="Helvetica Neue"/>
                <a:cs typeface="Helvetica Neue"/>
                <a:sym typeface="Helvetica Neue"/>
              </a:rPr>
              <a:t>no lineales.</a:t>
            </a:r>
            <a:endParaRPr lang="es-AR" sz="20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/>
            <a:endParaRPr lang="es-AR" sz="2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" name="Google Shape;88;p18">
            <a:extLst>
              <a:ext uri="{FF2B5EF4-FFF2-40B4-BE49-F238E27FC236}">
                <a16:creationId xmlns:a16="http://schemas.microsoft.com/office/drawing/2014/main" id="{DB9DFC1A-7CD5-4799-8F91-0F7711BE6A8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512" y="3488974"/>
            <a:ext cx="5797175" cy="3369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0342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89341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/>
              <a:t>Perceptrón Multicapa (</a:t>
            </a:r>
            <a:r>
              <a:rPr lang="es-ES" sz="3600" b="1" dirty="0" err="1"/>
              <a:t>Multilayer</a:t>
            </a:r>
            <a:r>
              <a:rPr lang="es-ES" sz="3600" b="1" dirty="0"/>
              <a:t> </a:t>
            </a:r>
            <a:r>
              <a:rPr lang="es-ES" sz="3600" b="1" dirty="0" err="1"/>
              <a:t>Perceptron</a:t>
            </a:r>
            <a:r>
              <a:rPr lang="es-ES" sz="3600" b="1" dirty="0"/>
              <a:t>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930A717F-EE1D-4BD1-BE80-FFFC9BC5843E}"/>
              </a:ext>
            </a:extLst>
          </p:cNvPr>
          <p:cNvSpPr txBox="1"/>
          <p:nvPr/>
        </p:nvSpPr>
        <p:spPr>
          <a:xfrm>
            <a:off x="703956" y="1702100"/>
            <a:ext cx="10348289" cy="1265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sz="2000" dirty="0">
                <a:latin typeface="Helvetica Neue"/>
                <a:ea typeface="Helvetica Neue"/>
                <a:cs typeface="Helvetica Neue"/>
                <a:sym typeface="Helvetica Neue"/>
              </a:rPr>
              <a:t>En el entrenamiento se debe determinar el valor de los pesos (cuánto “pesa” cada flecha), tanto de la primer capa, como de las capas intermedias. </a:t>
            </a:r>
          </a:p>
          <a:p>
            <a:pPr lvl="0"/>
            <a:endParaRPr lang="es-AR" sz="20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/>
            <a:r>
              <a:rPr lang="es-AR" sz="2000" dirty="0">
                <a:latin typeface="Helvetica Neue"/>
                <a:ea typeface="Helvetica Neue"/>
                <a:cs typeface="Helvetica Neue"/>
                <a:sym typeface="Helvetica Neue"/>
              </a:rPr>
              <a:t>La herramienta para calcular los pesos se denomina “</a:t>
            </a:r>
            <a:r>
              <a:rPr lang="es-AR" sz="2000" b="1" dirty="0" err="1">
                <a:latin typeface="Helvetica Neue"/>
                <a:ea typeface="Helvetica Neue"/>
                <a:cs typeface="Helvetica Neue"/>
                <a:sym typeface="Helvetica Neue"/>
              </a:rPr>
              <a:t>backpropagation</a:t>
            </a:r>
            <a:r>
              <a:rPr lang="es-AR" sz="2000" dirty="0">
                <a:latin typeface="Helvetica Neue"/>
                <a:ea typeface="Helvetica Neue"/>
                <a:cs typeface="Helvetica Neue"/>
                <a:sym typeface="Helvetica Neue"/>
              </a:rPr>
              <a:t>” y consiste en calcular los gradientes de cada capa a medida que pasan muestras por la red y son evaluadas.</a:t>
            </a:r>
          </a:p>
          <a:p>
            <a:pPr lvl="0"/>
            <a:endParaRPr lang="es-AR" sz="2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Google Shape;103;p20">
            <a:extLst>
              <a:ext uri="{FF2B5EF4-FFF2-40B4-BE49-F238E27FC236}">
                <a16:creationId xmlns:a16="http://schemas.microsoft.com/office/drawing/2014/main" id="{E8E1EF6B-B016-4F12-AD2D-B83CC6D71E3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9775" y="3754033"/>
            <a:ext cx="4332449" cy="24623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A61EE04-7C3A-46AD-98C6-484B2D716143}"/>
              </a:ext>
            </a:extLst>
          </p:cNvPr>
          <p:cNvSpPr/>
          <p:nvPr/>
        </p:nvSpPr>
        <p:spPr>
          <a:xfrm>
            <a:off x="703956" y="6216397"/>
            <a:ext cx="5015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i="1" dirty="0"/>
              <a:t>Ejemplo Visual:</a:t>
            </a:r>
            <a:r>
              <a:rPr lang="es-AR" sz="2400" b="1" dirty="0"/>
              <a:t>   </a:t>
            </a:r>
            <a:r>
              <a:rPr lang="es-AR" dirty="0">
                <a:hlinkClick r:id="rId5"/>
              </a:rPr>
              <a:t>https://playground.tensorflow.org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11930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117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551" y="43919"/>
            <a:ext cx="3139712" cy="634039"/>
          </a:xfrm>
          <a:prstGeom prst="rect">
            <a:avLst/>
          </a:prstGeom>
        </p:spPr>
      </p:pic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6E211B58-D048-4689-963A-7A0283B47665}"/>
              </a:ext>
            </a:extLst>
          </p:cNvPr>
          <p:cNvSpPr txBox="1"/>
          <p:nvPr/>
        </p:nvSpPr>
        <p:spPr>
          <a:xfrm>
            <a:off x="0" y="2730758"/>
            <a:ext cx="12191999" cy="143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0" b="1" dirty="0" err="1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Bagging</a:t>
            </a:r>
            <a:endParaRPr sz="6000" b="1" dirty="0">
              <a:solidFill>
                <a:srgbClr val="0F203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779140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3081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 err="1"/>
              <a:t>Random</a:t>
            </a:r>
            <a:r>
              <a:rPr lang="es-ES" sz="3600" b="1" dirty="0"/>
              <a:t> Forest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10CF4D22-E5A6-4623-A5E3-9A487EE4095D}"/>
              </a:ext>
            </a:extLst>
          </p:cNvPr>
          <p:cNvSpPr txBox="1"/>
          <p:nvPr/>
        </p:nvSpPr>
        <p:spPr>
          <a:xfrm>
            <a:off x="703956" y="1529484"/>
            <a:ext cx="10108076" cy="1899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sz="2400" dirty="0"/>
              <a:t>Consiste en un conjunto de varios modelos de </a:t>
            </a:r>
            <a:r>
              <a:rPr lang="es-AR" sz="2400" dirty="0" err="1"/>
              <a:t>Decision</a:t>
            </a:r>
            <a:r>
              <a:rPr lang="es-AR" sz="2400" dirty="0"/>
              <a:t> </a:t>
            </a:r>
            <a:r>
              <a:rPr lang="es-AR" sz="2400" dirty="0" err="1"/>
              <a:t>Trees</a:t>
            </a:r>
            <a:r>
              <a:rPr lang="es-AR" sz="2400" dirty="0"/>
              <a:t>, todos realizan una </a:t>
            </a:r>
            <a:r>
              <a:rPr lang="es-AR" sz="2400" dirty="0" err="1"/>
              <a:t>predicciòn</a:t>
            </a:r>
            <a:r>
              <a:rPr lang="es-AR" sz="2400" dirty="0"/>
              <a:t> sobre un mismo </a:t>
            </a:r>
            <a:r>
              <a:rPr lang="es-AR" sz="2400" dirty="0" err="1"/>
              <a:t>dataset</a:t>
            </a:r>
            <a:r>
              <a:rPr lang="es-AR" sz="2400" dirty="0"/>
              <a:t>. La respuesta final contempla el resultado de todos los modelos, generando una respuesta mucho más robusta que un solo clasificador.</a:t>
            </a:r>
          </a:p>
        </p:txBody>
      </p:sp>
      <p:pic>
        <p:nvPicPr>
          <p:cNvPr id="10" name="Google Shape;87;p17">
            <a:extLst>
              <a:ext uri="{FF2B5EF4-FFF2-40B4-BE49-F238E27FC236}">
                <a16:creationId xmlns:a16="http://schemas.microsoft.com/office/drawing/2014/main" id="{CEBC8D06-FA3F-4D6B-A08F-865012EAC5F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97" y="2761862"/>
            <a:ext cx="6624735" cy="39655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2404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3081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 err="1"/>
              <a:t>Random</a:t>
            </a:r>
            <a:r>
              <a:rPr lang="es-ES" sz="3600" b="1" dirty="0"/>
              <a:t> Forest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pic>
        <p:nvPicPr>
          <p:cNvPr id="8" name="Google Shape;74;p15">
            <a:extLst>
              <a:ext uri="{FF2B5EF4-FFF2-40B4-BE49-F238E27FC236}">
                <a16:creationId xmlns:a16="http://schemas.microsoft.com/office/drawing/2014/main" id="{0823253C-CDA6-4117-AAB0-2A554AA3BCF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462" y="1702100"/>
            <a:ext cx="7917075" cy="4991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7841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117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551" y="43919"/>
            <a:ext cx="3139712" cy="634039"/>
          </a:xfrm>
          <a:prstGeom prst="rect">
            <a:avLst/>
          </a:prstGeom>
        </p:spPr>
      </p:pic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6E211B58-D048-4689-963A-7A0283B47665}"/>
              </a:ext>
            </a:extLst>
          </p:cNvPr>
          <p:cNvSpPr txBox="1"/>
          <p:nvPr/>
        </p:nvSpPr>
        <p:spPr>
          <a:xfrm>
            <a:off x="0" y="2730758"/>
            <a:ext cx="12191999" cy="143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AR" sz="6000" b="1" dirty="0" err="1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Boosting</a:t>
            </a:r>
            <a:endParaRPr sz="6000" b="1" dirty="0">
              <a:solidFill>
                <a:srgbClr val="0F203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113493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55925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3600" b="1" dirty="0"/>
              <a:t>En qué consiste el </a:t>
            </a:r>
            <a:r>
              <a:rPr lang="es-AR" sz="3600" b="1" dirty="0" err="1"/>
              <a:t>Boosting</a:t>
            </a:r>
            <a:r>
              <a:rPr lang="es-AR" sz="3600" b="1" dirty="0"/>
              <a:t>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10CF4D22-E5A6-4623-A5E3-9A487EE4095D}"/>
              </a:ext>
            </a:extLst>
          </p:cNvPr>
          <p:cNvSpPr txBox="1"/>
          <p:nvPr/>
        </p:nvSpPr>
        <p:spPr>
          <a:xfrm>
            <a:off x="703956" y="2005344"/>
            <a:ext cx="10108076" cy="439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sz="2400" dirty="0"/>
              <a:t>El </a:t>
            </a:r>
            <a:r>
              <a:rPr lang="es-AR" sz="2400" dirty="0" err="1"/>
              <a:t>boosting</a:t>
            </a:r>
            <a:r>
              <a:rPr lang="es-AR" sz="2400" dirty="0"/>
              <a:t> consiste en combinar los resultados de varios clasificadores débiles para obtener un clasificador robusto.</a:t>
            </a:r>
          </a:p>
          <a:p>
            <a:pPr lvl="0"/>
            <a:endParaRPr lang="es-AR" sz="2400" dirty="0"/>
          </a:p>
          <a:p>
            <a:pPr lvl="0"/>
            <a:r>
              <a:rPr lang="es-AR" sz="2400" dirty="0"/>
              <a:t>Cuando se añaden estos clasificadores débiles, se lo hace de modo que estos tengan diferente peso en función de la exactitud de sus predicciones. </a:t>
            </a:r>
          </a:p>
          <a:p>
            <a:pPr lvl="0"/>
            <a:endParaRPr lang="es-AR" sz="2400" dirty="0"/>
          </a:p>
          <a:p>
            <a:pPr lvl="0"/>
            <a:r>
              <a:rPr lang="es-AR" sz="2400" dirty="0"/>
              <a:t>Luego de que se añade un clasificador débil, los datos cambian su estructura de pesos: los casos que son mal clasificados ganan peso y los que son clasificados correctamente pierden peso.</a:t>
            </a:r>
          </a:p>
        </p:txBody>
      </p:sp>
    </p:spTree>
    <p:extLst>
      <p:ext uri="{BB962C8B-B14F-4D97-AF65-F5344CB8AC3E}">
        <p14:creationId xmlns:p14="http://schemas.microsoft.com/office/powerpoint/2010/main" val="1219107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pic>
        <p:nvPicPr>
          <p:cNvPr id="8" name="Picture 2" descr="Single Bagging and Boosting Parallel Sequential Algorithm Comparison Versus">
            <a:extLst>
              <a:ext uri="{FF2B5EF4-FFF2-40B4-BE49-F238E27FC236}">
                <a16:creationId xmlns:a16="http://schemas.microsoft.com/office/drawing/2014/main" id="{24787CF9-17C1-4B8A-AC41-0150A298F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115" y="3762630"/>
            <a:ext cx="7923771" cy="304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ingle Bagging and Boosting Training set Multiple sets Random sampling with replacement Over weighted data Algorithm Comparison Versus">
            <a:extLst>
              <a:ext uri="{FF2B5EF4-FFF2-40B4-BE49-F238E27FC236}">
                <a16:creationId xmlns:a16="http://schemas.microsoft.com/office/drawing/2014/main" id="{158A3709-BEE4-47CC-B1D3-AA109385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114" y="685603"/>
            <a:ext cx="7923772" cy="304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197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2026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3600" b="1" dirty="0" err="1"/>
              <a:t>Adaboost</a:t>
            </a:r>
            <a:endParaRPr lang="es-AR" sz="3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10CF4D22-E5A6-4623-A5E3-9A487EE4095D}"/>
              </a:ext>
            </a:extLst>
          </p:cNvPr>
          <p:cNvSpPr txBox="1"/>
          <p:nvPr/>
        </p:nvSpPr>
        <p:spPr>
          <a:xfrm>
            <a:off x="703956" y="2005344"/>
            <a:ext cx="6480615" cy="439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sz="2400" dirty="0"/>
              <a:t>Construcción del algoritmo:</a:t>
            </a:r>
          </a:p>
          <a:p>
            <a:pPr lvl="0"/>
            <a:endParaRPr lang="es-AR" sz="2400" dirty="0"/>
          </a:p>
          <a:p>
            <a:pPr marL="457200" lvl="0" indent="-457200">
              <a:buFont typeface="+mj-lt"/>
              <a:buAutoNum type="arabicPeriod"/>
            </a:pPr>
            <a:r>
              <a:rPr lang="es-AR" sz="2400" dirty="0"/>
              <a:t>Elegir un “</a:t>
            </a:r>
            <a:r>
              <a:rPr lang="es-AR" sz="2400" dirty="0" err="1"/>
              <a:t>weak-learner</a:t>
            </a:r>
            <a:r>
              <a:rPr lang="es-AR" sz="2400" dirty="0"/>
              <a:t>”(árboles de bajo nivel)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AR" sz="2400" dirty="0"/>
              <a:t>Entrenarlo con todo el Training set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AR" sz="2400" dirty="0"/>
              <a:t>Identificar en qué instancias de entrenamiento la clasificación falla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AR" sz="2400" dirty="0"/>
              <a:t>Aprender de los errores: entrenar el siguiente  “</a:t>
            </a:r>
            <a:r>
              <a:rPr lang="es-AR" sz="2400" dirty="0" err="1"/>
              <a:t>weak-learner</a:t>
            </a:r>
            <a:r>
              <a:rPr lang="es-AR" sz="2400" dirty="0"/>
              <a:t>” haciendo énfasis en las instancia de entrenamiento  mal clasificadas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AR" sz="2400" dirty="0"/>
              <a:t>Repetir hasta conseguir el score deseado. </a:t>
            </a:r>
          </a:p>
          <a:p>
            <a:pPr lvl="0"/>
            <a:endParaRPr lang="es-AR" sz="2400" dirty="0"/>
          </a:p>
          <a:p>
            <a:pPr lvl="0"/>
            <a:r>
              <a:rPr lang="es-AR" sz="2400" dirty="0"/>
              <a:t>Modelo final: secuencia de “</a:t>
            </a:r>
            <a:r>
              <a:rPr lang="es-AR" sz="2400" dirty="0" err="1"/>
              <a:t>weak-learners</a:t>
            </a:r>
            <a:r>
              <a:rPr lang="es-AR" sz="2400" dirty="0"/>
              <a:t> “. </a:t>
            </a:r>
          </a:p>
        </p:txBody>
      </p:sp>
      <p:sp>
        <p:nvSpPr>
          <p:cNvPr id="8" name="Google Shape;131;p22">
            <a:extLst>
              <a:ext uri="{FF2B5EF4-FFF2-40B4-BE49-F238E27FC236}">
                <a16:creationId xmlns:a16="http://schemas.microsoft.com/office/drawing/2014/main" id="{148886AD-0E4A-4E48-8A32-DA5482401EDC}"/>
              </a:ext>
            </a:extLst>
          </p:cNvPr>
          <p:cNvSpPr/>
          <p:nvPr/>
        </p:nvSpPr>
        <p:spPr>
          <a:xfrm>
            <a:off x="6606444" y="1507782"/>
            <a:ext cx="953100" cy="4089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Training set</a:t>
            </a:r>
            <a:endParaRPr sz="1400" dirty="0"/>
          </a:p>
        </p:txBody>
      </p:sp>
      <p:cxnSp>
        <p:nvCxnSpPr>
          <p:cNvPr id="9" name="Google Shape;132;p22">
            <a:extLst>
              <a:ext uri="{FF2B5EF4-FFF2-40B4-BE49-F238E27FC236}">
                <a16:creationId xmlns:a16="http://schemas.microsoft.com/office/drawing/2014/main" id="{C1A73EDB-7945-48B4-A4D8-C65AE35BA4C6}"/>
              </a:ext>
            </a:extLst>
          </p:cNvPr>
          <p:cNvCxnSpPr/>
          <p:nvPr/>
        </p:nvCxnSpPr>
        <p:spPr>
          <a:xfrm>
            <a:off x="7559619" y="1710630"/>
            <a:ext cx="4032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133;p22">
            <a:extLst>
              <a:ext uri="{FF2B5EF4-FFF2-40B4-BE49-F238E27FC236}">
                <a16:creationId xmlns:a16="http://schemas.microsoft.com/office/drawing/2014/main" id="{BE683F72-4E60-40B5-9EC5-094E7CC15B6B}"/>
              </a:ext>
            </a:extLst>
          </p:cNvPr>
          <p:cNvSpPr/>
          <p:nvPr/>
        </p:nvSpPr>
        <p:spPr>
          <a:xfrm>
            <a:off x="7944369" y="1512356"/>
            <a:ext cx="600900" cy="40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WL 1</a:t>
            </a:r>
            <a:endParaRPr sz="1400"/>
          </a:p>
        </p:txBody>
      </p:sp>
      <p:cxnSp>
        <p:nvCxnSpPr>
          <p:cNvPr id="11" name="Google Shape;134;p22">
            <a:extLst>
              <a:ext uri="{FF2B5EF4-FFF2-40B4-BE49-F238E27FC236}">
                <a16:creationId xmlns:a16="http://schemas.microsoft.com/office/drawing/2014/main" id="{CF092AF2-0A92-4A8B-AE60-939E52412327}"/>
              </a:ext>
            </a:extLst>
          </p:cNvPr>
          <p:cNvCxnSpPr/>
          <p:nvPr/>
        </p:nvCxnSpPr>
        <p:spPr>
          <a:xfrm>
            <a:off x="8523206" y="1710630"/>
            <a:ext cx="4032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35;p22">
            <a:extLst>
              <a:ext uri="{FF2B5EF4-FFF2-40B4-BE49-F238E27FC236}">
                <a16:creationId xmlns:a16="http://schemas.microsoft.com/office/drawing/2014/main" id="{044620CF-9493-4AAF-8970-EFF1398A2482}"/>
              </a:ext>
            </a:extLst>
          </p:cNvPr>
          <p:cNvSpPr/>
          <p:nvPr/>
        </p:nvSpPr>
        <p:spPr>
          <a:xfrm>
            <a:off x="8909885" y="1512356"/>
            <a:ext cx="600900" cy="40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WL 2</a:t>
            </a:r>
            <a:endParaRPr sz="1400"/>
          </a:p>
        </p:txBody>
      </p:sp>
      <p:cxnSp>
        <p:nvCxnSpPr>
          <p:cNvPr id="13" name="Google Shape;136;p22">
            <a:extLst>
              <a:ext uri="{FF2B5EF4-FFF2-40B4-BE49-F238E27FC236}">
                <a16:creationId xmlns:a16="http://schemas.microsoft.com/office/drawing/2014/main" id="{585BB8F3-EA3B-4672-8188-04783546E706}"/>
              </a:ext>
            </a:extLst>
          </p:cNvPr>
          <p:cNvCxnSpPr/>
          <p:nvPr/>
        </p:nvCxnSpPr>
        <p:spPr>
          <a:xfrm>
            <a:off x="9488723" y="1710630"/>
            <a:ext cx="4032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137;p22">
            <a:extLst>
              <a:ext uri="{FF2B5EF4-FFF2-40B4-BE49-F238E27FC236}">
                <a16:creationId xmlns:a16="http://schemas.microsoft.com/office/drawing/2014/main" id="{E3D8EC2D-37ED-4CD3-A5C8-98E38BAF53D7}"/>
              </a:ext>
            </a:extLst>
          </p:cNvPr>
          <p:cNvSpPr/>
          <p:nvPr/>
        </p:nvSpPr>
        <p:spPr>
          <a:xfrm>
            <a:off x="9873473" y="1512356"/>
            <a:ext cx="600900" cy="40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WL 3</a:t>
            </a:r>
            <a:endParaRPr sz="1400"/>
          </a:p>
        </p:txBody>
      </p:sp>
      <p:sp>
        <p:nvSpPr>
          <p:cNvPr id="15" name="Google Shape;138;p22">
            <a:extLst>
              <a:ext uri="{FF2B5EF4-FFF2-40B4-BE49-F238E27FC236}">
                <a16:creationId xmlns:a16="http://schemas.microsoft.com/office/drawing/2014/main" id="{9FC18254-D419-4D96-B4E9-99E61515A258}"/>
              </a:ext>
            </a:extLst>
          </p:cNvPr>
          <p:cNvSpPr txBox="1"/>
          <p:nvPr/>
        </p:nvSpPr>
        <p:spPr>
          <a:xfrm>
            <a:off x="10702644" y="1488807"/>
            <a:ext cx="785400" cy="456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Final Prediction</a:t>
            </a:r>
            <a:endParaRPr sz="1100" dirty="0"/>
          </a:p>
        </p:txBody>
      </p:sp>
      <p:cxnSp>
        <p:nvCxnSpPr>
          <p:cNvPr id="16" name="Google Shape;139;p22">
            <a:extLst>
              <a:ext uri="{FF2B5EF4-FFF2-40B4-BE49-F238E27FC236}">
                <a16:creationId xmlns:a16="http://schemas.microsoft.com/office/drawing/2014/main" id="{8A468E00-AAB3-4ED7-94A8-550987330CF2}"/>
              </a:ext>
            </a:extLst>
          </p:cNvPr>
          <p:cNvCxnSpPr/>
          <p:nvPr/>
        </p:nvCxnSpPr>
        <p:spPr>
          <a:xfrm>
            <a:off x="10435048" y="1708780"/>
            <a:ext cx="4032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40;p22">
            <a:extLst>
              <a:ext uri="{FF2B5EF4-FFF2-40B4-BE49-F238E27FC236}">
                <a16:creationId xmlns:a16="http://schemas.microsoft.com/office/drawing/2014/main" id="{A5260F89-854D-4CFB-B5DD-BAB58A98CA11}"/>
              </a:ext>
            </a:extLst>
          </p:cNvPr>
          <p:cNvSpPr/>
          <p:nvPr/>
        </p:nvSpPr>
        <p:spPr>
          <a:xfrm rot="-5400000" flipH="1">
            <a:off x="9066344" y="50907"/>
            <a:ext cx="306300" cy="2746500"/>
          </a:xfrm>
          <a:prstGeom prst="leftBrace">
            <a:avLst>
              <a:gd name="adj1" fmla="val 8333"/>
              <a:gd name="adj2" fmla="val 5021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8" name="Google Shape;141;p22">
            <a:extLst>
              <a:ext uri="{FF2B5EF4-FFF2-40B4-BE49-F238E27FC236}">
                <a16:creationId xmlns:a16="http://schemas.microsoft.com/office/drawing/2014/main" id="{816C5F31-DEA9-4170-AAB4-B15D6D3AAD5D}"/>
              </a:ext>
            </a:extLst>
          </p:cNvPr>
          <p:cNvSpPr txBox="1"/>
          <p:nvPr/>
        </p:nvSpPr>
        <p:spPr>
          <a:xfrm>
            <a:off x="8244819" y="845943"/>
            <a:ext cx="21114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 modelo Adaboost</a:t>
            </a:r>
            <a:endParaRPr dirty="0"/>
          </a:p>
        </p:txBody>
      </p:sp>
      <p:pic>
        <p:nvPicPr>
          <p:cNvPr id="19" name="Google Shape;129;p22">
            <a:extLst>
              <a:ext uri="{FF2B5EF4-FFF2-40B4-BE49-F238E27FC236}">
                <a16:creationId xmlns:a16="http://schemas.microsoft.com/office/drawing/2014/main" id="{4D193907-5529-44FC-A502-182A7DCB16F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4571" y="2463417"/>
            <a:ext cx="4937758" cy="42123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295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117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551" y="43919"/>
            <a:ext cx="3139712" cy="634039"/>
          </a:xfrm>
          <a:prstGeom prst="rect">
            <a:avLst/>
          </a:prstGeom>
        </p:spPr>
      </p:pic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6E211B58-D048-4689-963A-7A0283B47665}"/>
              </a:ext>
            </a:extLst>
          </p:cNvPr>
          <p:cNvSpPr txBox="1"/>
          <p:nvPr/>
        </p:nvSpPr>
        <p:spPr>
          <a:xfrm>
            <a:off x="0" y="2730758"/>
            <a:ext cx="12191999" cy="143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AR" sz="4800" b="1" dirty="0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Cross </a:t>
            </a:r>
            <a:r>
              <a:rPr lang="es-AR" sz="4800" b="1" dirty="0" err="1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Validation</a:t>
            </a:r>
            <a:endParaRPr lang="es-AR" sz="4800" b="1" dirty="0">
              <a:solidFill>
                <a:srgbClr val="0F203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8183427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117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551" y="43919"/>
            <a:ext cx="3139712" cy="634039"/>
          </a:xfrm>
          <a:prstGeom prst="rect">
            <a:avLst/>
          </a:prstGeom>
        </p:spPr>
      </p:pic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6E211B58-D048-4689-963A-7A0283B47665}"/>
              </a:ext>
            </a:extLst>
          </p:cNvPr>
          <p:cNvSpPr txBox="1"/>
          <p:nvPr/>
        </p:nvSpPr>
        <p:spPr>
          <a:xfrm>
            <a:off x="0" y="2730758"/>
            <a:ext cx="12191999" cy="143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AR" sz="5400" b="1" dirty="0" err="1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Gradient</a:t>
            </a:r>
            <a:r>
              <a:rPr lang="es-AR" sz="5400" b="1" dirty="0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s-AR" sz="5400" b="1" dirty="0" err="1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Boosting</a:t>
            </a:r>
            <a:endParaRPr lang="es-AR" sz="5400" b="1" dirty="0">
              <a:solidFill>
                <a:srgbClr val="0F203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9221296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47059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3600" b="1" dirty="0"/>
              <a:t>Descenso del Gradiente</a:t>
            </a:r>
          </a:p>
          <a:p>
            <a:endParaRPr lang="es-AR" sz="3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10CF4D22-E5A6-4623-A5E3-9A487EE4095D}"/>
              </a:ext>
            </a:extLst>
          </p:cNvPr>
          <p:cNvSpPr txBox="1"/>
          <p:nvPr/>
        </p:nvSpPr>
        <p:spPr>
          <a:xfrm>
            <a:off x="703956" y="2005344"/>
            <a:ext cx="10784088" cy="439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sz="2400" dirty="0"/>
              <a:t>La idea de la potenciación del gradiente puede ser interpretado como un algoritmo de optimización en una función de coste adecuada.</a:t>
            </a:r>
          </a:p>
          <a:p>
            <a:pPr lvl="0"/>
            <a:endParaRPr lang="es-AR" sz="2400" dirty="0"/>
          </a:p>
          <a:p>
            <a:pPr lvl="0"/>
            <a:r>
              <a:rPr lang="es-AR" sz="2400" dirty="0"/>
              <a:t>Es decir, algoritmos que optimizan una función de coste sobre el espacio de función mediante la elección iterativa de una función (</a:t>
            </a:r>
            <a:r>
              <a:rPr lang="es-AR" sz="2400" dirty="0" err="1"/>
              <a:t>hipótesis</a:t>
            </a:r>
            <a:r>
              <a:rPr lang="es-AR" sz="2400" dirty="0"/>
              <a:t> débil) que apunta en la dirección del gradiente negativo.</a:t>
            </a:r>
          </a:p>
          <a:p>
            <a:pPr lvl="0"/>
            <a:endParaRPr lang="es-AR" sz="2400" dirty="0"/>
          </a:p>
          <a:p>
            <a:pPr lvl="0"/>
            <a:r>
              <a:rPr lang="es-AR" sz="2400" dirty="0" err="1"/>
              <a:t>Imlementaciones</a:t>
            </a:r>
            <a:r>
              <a:rPr lang="es-AR" sz="2400" dirty="0"/>
              <a:t> Famosas:</a:t>
            </a:r>
          </a:p>
          <a:p>
            <a:pPr lvl="0"/>
            <a:r>
              <a:rPr lang="es-AR" sz="2400" b="1" dirty="0" err="1"/>
              <a:t>XGBoost</a:t>
            </a:r>
            <a:r>
              <a:rPr lang="es-AR" sz="2400" b="1" dirty="0"/>
              <a:t> (DMLC) </a:t>
            </a:r>
          </a:p>
          <a:p>
            <a:pPr lvl="0"/>
            <a:r>
              <a:rPr lang="es-AR" sz="2400" b="1" dirty="0" err="1"/>
              <a:t>LightGBM</a:t>
            </a:r>
            <a:r>
              <a:rPr lang="es-AR" sz="2400" b="1" dirty="0"/>
              <a:t> (Microsoft)</a:t>
            </a:r>
          </a:p>
          <a:p>
            <a:pPr lvl="0"/>
            <a:endParaRPr lang="es-AR" sz="2400" b="1" dirty="0"/>
          </a:p>
          <a:p>
            <a:pPr lvl="0"/>
            <a:r>
              <a:rPr lang="es-AR" i="1" dirty="0"/>
              <a:t>Ejemplo Visual:</a:t>
            </a:r>
            <a:r>
              <a:rPr lang="es-AR" sz="2400" b="1" dirty="0"/>
              <a:t> </a:t>
            </a:r>
            <a:r>
              <a:rPr lang="es-AR" i="1" dirty="0">
                <a:hlinkClick r:id="rId4"/>
              </a:rPr>
              <a:t> http://arogozhnikov.github.io/2016/07/05/gradient_boosting_playground.html</a:t>
            </a:r>
            <a:endParaRPr lang="es-AR" i="1" dirty="0"/>
          </a:p>
          <a:p>
            <a:pPr lvl="0"/>
            <a:endParaRPr lang="es-AR" sz="2400" b="1" dirty="0"/>
          </a:p>
        </p:txBody>
      </p:sp>
    </p:spTree>
    <p:extLst>
      <p:ext uri="{BB962C8B-B14F-4D97-AF65-F5344CB8AC3E}">
        <p14:creationId xmlns:p14="http://schemas.microsoft.com/office/powerpoint/2010/main" val="35200522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70866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3600" b="1" dirty="0" err="1"/>
              <a:t>XGBoost</a:t>
            </a:r>
            <a:r>
              <a:rPr lang="es-AR" sz="3600" b="1" dirty="0"/>
              <a:t> – Definición de Parámetros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54D15A3-3E61-4413-B5E3-08802C45FF9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56" y="1877687"/>
            <a:ext cx="9957646" cy="4476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55756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6776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3600" b="1" dirty="0"/>
              <a:t>Graficar el Descenso del Gradiente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pic>
        <p:nvPicPr>
          <p:cNvPr id="8" name="Picture 2" descr="Resultado de imagen para gradient descent simulation">
            <a:extLst>
              <a:ext uri="{FF2B5EF4-FFF2-40B4-BE49-F238E27FC236}">
                <a16:creationId xmlns:a16="http://schemas.microsoft.com/office/drawing/2014/main" id="{E09D9E60-22BF-47AF-B118-8625DCCCC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221" y="1666112"/>
            <a:ext cx="6247557" cy="465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6844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117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551" y="43919"/>
            <a:ext cx="3139712" cy="634039"/>
          </a:xfrm>
          <a:prstGeom prst="rect">
            <a:avLst/>
          </a:prstGeom>
        </p:spPr>
      </p:pic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6E211B58-D048-4689-963A-7A0283B47665}"/>
              </a:ext>
            </a:extLst>
          </p:cNvPr>
          <p:cNvSpPr txBox="1"/>
          <p:nvPr/>
        </p:nvSpPr>
        <p:spPr>
          <a:xfrm>
            <a:off x="0" y="2730758"/>
            <a:ext cx="12191999" cy="143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AR" sz="5400" b="1" dirty="0" err="1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Ensembles</a:t>
            </a:r>
            <a:r>
              <a:rPr lang="es-AR" sz="5400" b="1" dirty="0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 de Modelos</a:t>
            </a:r>
          </a:p>
        </p:txBody>
      </p:sp>
    </p:spTree>
    <p:extLst>
      <p:ext uri="{BB962C8B-B14F-4D97-AF65-F5344CB8AC3E}">
        <p14:creationId xmlns:p14="http://schemas.microsoft.com/office/powerpoint/2010/main" val="2482940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69036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3600" b="1" dirty="0" err="1"/>
              <a:t>Ensemble</a:t>
            </a:r>
            <a:r>
              <a:rPr lang="es-AR" sz="3600" b="1" dirty="0"/>
              <a:t> de modelos por votación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10CF4D22-E5A6-4623-A5E3-9A487EE4095D}"/>
              </a:ext>
            </a:extLst>
          </p:cNvPr>
          <p:cNvSpPr txBox="1"/>
          <p:nvPr/>
        </p:nvSpPr>
        <p:spPr>
          <a:xfrm>
            <a:off x="703956" y="2005344"/>
            <a:ext cx="6480615" cy="439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sz="2400" dirty="0"/>
              <a:t>Construcción del algoritmo:</a:t>
            </a:r>
          </a:p>
          <a:p>
            <a:pPr lvl="0"/>
            <a:endParaRPr lang="es-AR" sz="2400" dirty="0"/>
          </a:p>
          <a:p>
            <a:pPr marL="457200" lvl="0" indent="-457200">
              <a:buFont typeface="+mj-lt"/>
              <a:buAutoNum type="arabicPeriod"/>
            </a:pPr>
            <a:r>
              <a:rPr lang="es-AR" sz="2400" dirty="0"/>
              <a:t>Elegir el número de clasificadores a combinar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AR" sz="2400" dirty="0"/>
              <a:t> Separar el Training set en m subconjuntos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AR" sz="2400" dirty="0"/>
              <a:t>Entrenar los m clasificadores, cada uno con un subconjunto del Training set </a:t>
            </a:r>
          </a:p>
          <a:p>
            <a:pPr lvl="0"/>
            <a:endParaRPr lang="es-AR" sz="2400" dirty="0"/>
          </a:p>
          <a:p>
            <a:pPr lvl="0"/>
            <a:r>
              <a:rPr lang="es-AR" sz="2400" dirty="0"/>
              <a:t>Predicción del </a:t>
            </a:r>
            <a:r>
              <a:rPr lang="es-AR" sz="2400" dirty="0" err="1"/>
              <a:t>ensemble</a:t>
            </a:r>
            <a:r>
              <a:rPr lang="es-AR" sz="2400" dirty="0"/>
              <a:t>:  votación por mayoría</a:t>
            </a:r>
          </a:p>
        </p:txBody>
      </p:sp>
      <p:pic>
        <p:nvPicPr>
          <p:cNvPr id="20" name="Google Shape;79;p16">
            <a:extLst>
              <a:ext uri="{FF2B5EF4-FFF2-40B4-BE49-F238E27FC236}">
                <a16:creationId xmlns:a16="http://schemas.microsoft.com/office/drawing/2014/main" id="{4C2C88BE-AA1A-455D-B7B7-AE28AE5DC5B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7112" y="1702100"/>
            <a:ext cx="5224888" cy="44784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03399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69036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3600" b="1" dirty="0" err="1"/>
              <a:t>Ensemble</a:t>
            </a:r>
            <a:r>
              <a:rPr lang="es-AR" sz="3600" b="1" dirty="0"/>
              <a:t> de modelos por votación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pic>
        <p:nvPicPr>
          <p:cNvPr id="8" name="Google Shape;90;p17">
            <a:extLst>
              <a:ext uri="{FF2B5EF4-FFF2-40B4-BE49-F238E27FC236}">
                <a16:creationId xmlns:a16="http://schemas.microsoft.com/office/drawing/2014/main" id="{DB7463AE-B401-4FE2-83A9-02F1F00D985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3971" y="2157495"/>
            <a:ext cx="5741388" cy="3867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1;p17">
            <a:extLst>
              <a:ext uri="{FF2B5EF4-FFF2-40B4-BE49-F238E27FC236}">
                <a16:creationId xmlns:a16="http://schemas.microsoft.com/office/drawing/2014/main" id="{C61640CF-3A0E-46F8-851B-C57D1467AAB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691" y="2003683"/>
            <a:ext cx="5626309" cy="41754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7587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85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32526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/>
              <a:t>Cross </a:t>
            </a:r>
            <a:r>
              <a:rPr lang="es-ES" sz="3600" b="1" dirty="0" err="1"/>
              <a:t>Validation</a:t>
            </a:r>
            <a:endParaRPr lang="es-AR" sz="3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1A2A736-45A5-4BC0-9FA0-6C92DA21034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664" y="1845347"/>
            <a:ext cx="9274671" cy="37999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1048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32526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/>
              <a:t>Cross </a:t>
            </a:r>
            <a:r>
              <a:rPr lang="es-ES" sz="3600" b="1" dirty="0" err="1"/>
              <a:t>Validation</a:t>
            </a:r>
            <a:endParaRPr lang="es-AR" sz="3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pic>
        <p:nvPicPr>
          <p:cNvPr id="8" name="Google Shape;175;p21">
            <a:extLst>
              <a:ext uri="{FF2B5EF4-FFF2-40B4-BE49-F238E27FC236}">
                <a16:creationId xmlns:a16="http://schemas.microsoft.com/office/drawing/2014/main" id="{8337AD30-FAC0-4D6C-BAD8-54A483F26AC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2032" y="1851291"/>
            <a:ext cx="6307936" cy="46708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3050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117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551" y="43919"/>
            <a:ext cx="3139712" cy="634039"/>
          </a:xfrm>
          <a:prstGeom prst="rect">
            <a:avLst/>
          </a:prstGeom>
        </p:spPr>
      </p:pic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6E211B58-D048-4689-963A-7A0283B47665}"/>
              </a:ext>
            </a:extLst>
          </p:cNvPr>
          <p:cNvSpPr txBox="1"/>
          <p:nvPr/>
        </p:nvSpPr>
        <p:spPr>
          <a:xfrm>
            <a:off x="0" y="2730758"/>
            <a:ext cx="12191999" cy="143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AR" sz="4800" b="1" dirty="0" err="1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Random</a:t>
            </a:r>
            <a:r>
              <a:rPr lang="es-AR" sz="4800" b="1" dirty="0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s-AR" sz="4800" b="1" dirty="0" err="1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Search</a:t>
            </a:r>
            <a:endParaRPr lang="es-AR" sz="4800" b="1" dirty="0">
              <a:solidFill>
                <a:srgbClr val="0F203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511013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E1BD06-74B0-461C-92AA-D66283E7ADF4}"/>
              </a:ext>
            </a:extLst>
          </p:cNvPr>
          <p:cNvSpPr/>
          <p:nvPr/>
        </p:nvSpPr>
        <p:spPr>
          <a:xfrm>
            <a:off x="703956" y="832683"/>
            <a:ext cx="32526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 err="1"/>
              <a:t>Random</a:t>
            </a:r>
            <a:r>
              <a:rPr lang="es-ES" sz="3600" b="1" dirty="0"/>
              <a:t> </a:t>
            </a:r>
            <a:r>
              <a:rPr lang="es-ES" sz="3600" b="1" dirty="0" err="1"/>
              <a:t>Search</a:t>
            </a:r>
            <a:endParaRPr lang="es-ES" sz="3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3"/>
            <a:ext cx="12192000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47" y="-76397"/>
            <a:ext cx="3139712" cy="634039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F415C83-D972-451A-AFDD-7CC63A1E35D3}"/>
              </a:ext>
            </a:extLst>
          </p:cNvPr>
          <p:cNvSpPr/>
          <p:nvPr/>
        </p:nvSpPr>
        <p:spPr>
          <a:xfrm>
            <a:off x="1924856" y="1803861"/>
            <a:ext cx="8342288" cy="43908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6000"/>
              </a:lnSpc>
              <a:spcBef>
                <a:spcPts val="600"/>
              </a:spcBef>
              <a:spcAft>
                <a:spcPts val="0"/>
              </a:spcAft>
              <a:tabLst>
                <a:tab pos="449580" algn="l"/>
              </a:tabLst>
            </a:pPr>
            <a:r>
              <a:rPr lang="es-ES" sz="1600" b="1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s-ES" sz="1600" i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= 1 : Número de iteraciones del Random Search</a:t>
            </a: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{</a:t>
            </a:r>
            <a:endParaRPr lang="es-AR" sz="1200" dirty="0">
              <a:effectLst/>
              <a:latin typeface="Times" panose="02020603050405020304" pitchFamily="18" charset="0"/>
              <a:ea typeface="WenQuanYi Micro Hei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Bef>
                <a:spcPts val="600"/>
              </a:spcBef>
              <a:spcAft>
                <a:spcPts val="0"/>
              </a:spcAft>
              <a:tabLst>
                <a:tab pos="449580" algn="l"/>
              </a:tabLst>
            </a:pP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ES" sz="1600" i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Parámetro 1 </a:t>
            </a: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aleatorio entre (valor mínimo ; valor máximo)</a:t>
            </a:r>
            <a:endParaRPr lang="es-AR" sz="1200" dirty="0">
              <a:effectLst/>
              <a:latin typeface="Times" panose="02020603050405020304" pitchFamily="18" charset="0"/>
              <a:ea typeface="WenQuanYi Micro Hei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Bef>
                <a:spcPts val="600"/>
              </a:spcBef>
              <a:spcAft>
                <a:spcPts val="0"/>
              </a:spcAft>
              <a:tabLst>
                <a:tab pos="449580" algn="l"/>
              </a:tabLst>
            </a:pP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ES" sz="1600" i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Parámetro 2 </a:t>
            </a: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aleatorio entre (valor mínimo ; valor máximo)</a:t>
            </a:r>
            <a:endParaRPr lang="es-AR" sz="1200" dirty="0">
              <a:effectLst/>
              <a:latin typeface="Times" panose="02020603050405020304" pitchFamily="18" charset="0"/>
              <a:ea typeface="WenQuanYi Micro Hei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Bef>
                <a:spcPts val="600"/>
              </a:spcBef>
              <a:spcAft>
                <a:spcPts val="0"/>
              </a:spcAft>
              <a:tabLst>
                <a:tab pos="449580" algn="l"/>
              </a:tabLst>
            </a:pP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ES" sz="1600" i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Parámetro 3 </a:t>
            </a: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aleatorio entre (valor mínimo ; valor máximo)</a:t>
            </a:r>
            <a:endParaRPr lang="es-AR" sz="1200" dirty="0">
              <a:effectLst/>
              <a:latin typeface="Times" panose="02020603050405020304" pitchFamily="18" charset="0"/>
              <a:ea typeface="WenQuanYi Micro Hei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Bef>
                <a:spcPts val="600"/>
              </a:spcBef>
              <a:spcAft>
                <a:spcPts val="0"/>
              </a:spcAft>
              <a:tabLst>
                <a:tab pos="449580" algn="l"/>
              </a:tabLst>
            </a:pP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ES" sz="1600" b="1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s-ES" sz="1600" i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 = 1 : Número de </a:t>
            </a:r>
            <a:r>
              <a:rPr lang="es-ES" sz="1600" i="1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Folds</a:t>
            </a:r>
            <a:r>
              <a:rPr lang="es-ES" sz="1600" i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Cross Validation</a:t>
            </a: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{</a:t>
            </a:r>
            <a:endParaRPr lang="es-AR" sz="1200" dirty="0">
              <a:effectLst/>
              <a:latin typeface="Times" panose="02020603050405020304" pitchFamily="18" charset="0"/>
              <a:ea typeface="WenQuanYi Micro Hei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Bef>
                <a:spcPts val="600"/>
              </a:spcBef>
              <a:spcAft>
                <a:spcPts val="0"/>
              </a:spcAft>
              <a:tabLst>
                <a:tab pos="449580" algn="l"/>
              </a:tabLst>
            </a:pP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s-ES" sz="1600" i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Entrenar el Modelo en todos los </a:t>
            </a:r>
            <a:r>
              <a:rPr lang="es-ES" sz="1600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Folds</a:t>
            </a: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menos uno</a:t>
            </a:r>
            <a:endParaRPr lang="es-AR" sz="1200" dirty="0">
              <a:effectLst/>
              <a:latin typeface="Times" panose="02020603050405020304" pitchFamily="18" charset="0"/>
              <a:ea typeface="WenQuanYi Micro Hei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Bef>
                <a:spcPts val="600"/>
              </a:spcBef>
              <a:spcAft>
                <a:spcPts val="0"/>
              </a:spcAft>
              <a:tabLst>
                <a:tab pos="449580" algn="l"/>
              </a:tabLst>
            </a:pP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s-ES" sz="1600" i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</a:t>
            </a: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Testear el Modelo en el </a:t>
            </a:r>
            <a:r>
              <a:rPr lang="es-ES" sz="1600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Fold</a:t>
            </a: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no usamos para entrenar</a:t>
            </a:r>
            <a:endParaRPr lang="es-AR" sz="1200" dirty="0">
              <a:effectLst/>
              <a:latin typeface="Times" panose="02020603050405020304" pitchFamily="18" charset="0"/>
              <a:ea typeface="WenQuanYi Micro Hei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Bef>
                <a:spcPts val="600"/>
              </a:spcBef>
              <a:spcAft>
                <a:spcPts val="0"/>
              </a:spcAft>
              <a:tabLst>
                <a:tab pos="449580" algn="l"/>
              </a:tabLst>
            </a:pP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s-ES" sz="1600" i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Resultado Parcial</a:t>
            </a: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Guardar la predicción en Test y el valor real. </a:t>
            </a:r>
            <a:endParaRPr lang="es-AR" sz="1200" dirty="0">
              <a:effectLst/>
              <a:latin typeface="Times" panose="02020603050405020304" pitchFamily="18" charset="0"/>
              <a:ea typeface="WenQuanYi Micro Hei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Bef>
                <a:spcPts val="600"/>
              </a:spcBef>
              <a:spcAft>
                <a:spcPts val="0"/>
              </a:spcAft>
              <a:tabLst>
                <a:tab pos="449580" algn="l"/>
              </a:tabLst>
            </a:pP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}</a:t>
            </a:r>
            <a:endParaRPr lang="es-AR" sz="1200" dirty="0">
              <a:effectLst/>
              <a:latin typeface="Times" panose="02020603050405020304" pitchFamily="18" charset="0"/>
              <a:ea typeface="WenQuanYi Micro Hei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Bef>
                <a:spcPts val="600"/>
              </a:spcBef>
              <a:spcAft>
                <a:spcPts val="0"/>
              </a:spcAft>
              <a:tabLst>
                <a:tab pos="449580" algn="l"/>
              </a:tabLst>
            </a:pP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ES" sz="1600" i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Resultado Total</a:t>
            </a: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Suma de los Resultados Parciales</a:t>
            </a:r>
            <a:endParaRPr lang="es-AR" sz="1200" dirty="0">
              <a:effectLst/>
              <a:latin typeface="Times" panose="02020603050405020304" pitchFamily="18" charset="0"/>
              <a:ea typeface="WenQuanYi Micro Hei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Bef>
                <a:spcPts val="600"/>
              </a:spcBef>
              <a:spcAft>
                <a:spcPts val="0"/>
              </a:spcAft>
              <a:tabLst>
                <a:tab pos="449580" algn="l"/>
              </a:tabLst>
            </a:pP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ES" sz="1600" i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AUC Modelo = </a:t>
            </a: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Calcular el AUC para todos los </a:t>
            </a:r>
            <a:r>
              <a:rPr lang="es-ES" sz="1600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Folds</a:t>
            </a: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validación (Test)</a:t>
            </a:r>
            <a:endParaRPr lang="es-AR" sz="1200" dirty="0">
              <a:effectLst/>
              <a:latin typeface="Times" panose="02020603050405020304" pitchFamily="18" charset="0"/>
              <a:ea typeface="WenQuanYi Micro Hei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Bef>
                <a:spcPts val="600"/>
              </a:spcBef>
              <a:spcAft>
                <a:spcPts val="0"/>
              </a:spcAft>
              <a:tabLst>
                <a:tab pos="449580" algn="l"/>
              </a:tabLst>
            </a:pP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ES" sz="1600" i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Salida</a:t>
            </a: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Guardar el AUC final y los Parámetros que generan ese resultado</a:t>
            </a:r>
            <a:endParaRPr lang="es-AR" sz="1200" dirty="0">
              <a:effectLst/>
              <a:latin typeface="Times" panose="02020603050405020304" pitchFamily="18" charset="0"/>
              <a:ea typeface="WenQuanYi Micro Hei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Bef>
                <a:spcPts val="600"/>
              </a:spcBef>
              <a:spcAft>
                <a:spcPts val="0"/>
              </a:spcAft>
              <a:tabLst>
                <a:tab pos="449580" algn="l"/>
              </a:tabLst>
            </a:pPr>
            <a:r>
              <a:rPr lang="es-E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s-AR" sz="1200" dirty="0">
              <a:effectLst/>
              <a:latin typeface="Times" panose="02020603050405020304" pitchFamily="18" charset="0"/>
              <a:ea typeface="WenQuanYi Micro Hei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6408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effectLst/>
            <a:latin typeface="Arial" pitchFamily="34" charset="0"/>
            <a:ea typeface="Microsoft YaHei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effectLst/>
            <a:latin typeface="Arial" pitchFamily="34" charset="0"/>
            <a:ea typeface="Microsoft YaHei" pitchFamily="34" charset="-122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7996</TotalTime>
  <Words>1112</Words>
  <Application>Microsoft Office PowerPoint</Application>
  <PresentationFormat>Panorámica</PresentationFormat>
  <Paragraphs>164</Paragraphs>
  <Slides>57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57</vt:i4>
      </vt:variant>
    </vt:vector>
  </HeadingPairs>
  <TitlesOfParts>
    <vt:vector size="66" baseType="lpstr">
      <vt:lpstr>Arial</vt:lpstr>
      <vt:lpstr>Calibri</vt:lpstr>
      <vt:lpstr>Calibri Light</vt:lpstr>
      <vt:lpstr>Helvetica Neue</vt:lpstr>
      <vt:lpstr>Rubik</vt:lpstr>
      <vt:lpstr>Times</vt:lpstr>
      <vt:lpstr>Times New Roman</vt:lpstr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Universidad Austral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Proyectos de Inversión</dc:title>
  <dc:creator>Nanni Guillermo</dc:creator>
  <cp:lastModifiedBy>Pablo Albani</cp:lastModifiedBy>
  <cp:revision>244</cp:revision>
  <cp:lastPrinted>2015-12-23T15:13:40Z</cp:lastPrinted>
  <dcterms:created xsi:type="dcterms:W3CDTF">2015-03-25T17:54:58Z</dcterms:created>
  <dcterms:modified xsi:type="dcterms:W3CDTF">2019-08-06T20:49:33Z</dcterms:modified>
</cp:coreProperties>
</file>